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3"/>
  </p:notesMasterIdLst>
  <p:sldIdLst>
    <p:sldId id="256" r:id="rId2"/>
    <p:sldId id="285" r:id="rId3"/>
    <p:sldId id="297" r:id="rId4"/>
    <p:sldId id="257" r:id="rId5"/>
    <p:sldId id="268" r:id="rId6"/>
    <p:sldId id="269" r:id="rId7"/>
    <p:sldId id="363" r:id="rId8"/>
    <p:sldId id="366" r:id="rId9"/>
    <p:sldId id="364" r:id="rId10"/>
    <p:sldId id="365" r:id="rId11"/>
    <p:sldId id="371" r:id="rId12"/>
    <p:sldId id="298" r:id="rId13"/>
    <p:sldId id="352" r:id="rId14"/>
    <p:sldId id="370" r:id="rId15"/>
    <p:sldId id="351" r:id="rId16"/>
    <p:sldId id="367" r:id="rId17"/>
    <p:sldId id="347" r:id="rId18"/>
    <p:sldId id="368" r:id="rId19"/>
    <p:sldId id="348" r:id="rId20"/>
    <p:sldId id="362" r:id="rId21"/>
    <p:sldId id="266"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4" autoAdjust="0"/>
    <p:restoredTop sz="94660"/>
  </p:normalViewPr>
  <p:slideViewPr>
    <p:cSldViewPr snapToGrid="0">
      <p:cViewPr>
        <p:scale>
          <a:sx n="75" d="100"/>
          <a:sy n="75" d="100"/>
        </p:scale>
        <p:origin x="1134" y="42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3279D6E-2101-4AA5-AA1B-A0110030F9ED}" type="datetimeFigureOut">
              <a:rPr lang="en-US" smtClean="0"/>
              <a:t>5/12/2021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E9BEB60-37E7-4639-913F-1455716D85ED}" type="slidenum">
              <a:rPr lang="en-US" smtClean="0"/>
              <a:t>‹#›</a:t>
            </a:fld>
            <a:endParaRPr lang="en-US"/>
          </a:p>
        </p:txBody>
      </p:sp>
    </p:spTree>
    <p:extLst>
      <p:ext uri="{BB962C8B-B14F-4D97-AF65-F5344CB8AC3E}">
        <p14:creationId xmlns:p14="http://schemas.microsoft.com/office/powerpoint/2010/main" val="34096280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3EA063A8-1155-496F-BE34-281F14C8A820}" type="datetime1">
              <a:rPr lang="en-US" smtClean="0"/>
              <a:t>5/12/2021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DE4E08-6C90-446D-89F5-3B3453EADC24}" type="slidenum">
              <a:rPr lang="en-US" smtClean="0"/>
              <a:t>‹#›</a:t>
            </a:fld>
            <a:endParaRPr lang="en-US"/>
          </a:p>
        </p:txBody>
      </p:sp>
    </p:spTree>
    <p:extLst>
      <p:ext uri="{BB962C8B-B14F-4D97-AF65-F5344CB8AC3E}">
        <p14:creationId xmlns:p14="http://schemas.microsoft.com/office/powerpoint/2010/main" val="42667314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CD13319-BC77-4234-8DFB-6F3F6554B9A7}" type="datetime1">
              <a:rPr lang="en-US" smtClean="0"/>
              <a:t>5/12/2021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DE4E08-6C90-446D-89F5-3B3453EADC24}" type="slidenum">
              <a:rPr lang="en-US" smtClean="0"/>
              <a:t>‹#›</a:t>
            </a:fld>
            <a:endParaRPr lang="en-US"/>
          </a:p>
        </p:txBody>
      </p:sp>
    </p:spTree>
    <p:extLst>
      <p:ext uri="{BB962C8B-B14F-4D97-AF65-F5344CB8AC3E}">
        <p14:creationId xmlns:p14="http://schemas.microsoft.com/office/powerpoint/2010/main" val="36954045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2CE0741-97DB-4618-B9A5-E8275635F522}" type="datetime1">
              <a:rPr lang="en-US" smtClean="0"/>
              <a:t>5/12/2021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DE4E08-6C90-446D-89F5-3B3453EADC24}" type="slidenum">
              <a:rPr lang="en-US" smtClean="0"/>
              <a:t>‹#›</a:t>
            </a:fld>
            <a:endParaRPr lang="en-US"/>
          </a:p>
        </p:txBody>
      </p:sp>
    </p:spTree>
    <p:extLst>
      <p:ext uri="{BB962C8B-B14F-4D97-AF65-F5344CB8AC3E}">
        <p14:creationId xmlns:p14="http://schemas.microsoft.com/office/powerpoint/2010/main" val="6247614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6470A58-B4EF-4008-AB3A-C7A7B40A82F1}" type="datetime1">
              <a:rPr lang="en-US" smtClean="0"/>
              <a:t>5/12/2021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DE4E08-6C90-446D-89F5-3B3453EADC24}" type="slidenum">
              <a:rPr lang="en-US" smtClean="0"/>
              <a:t>‹#›</a:t>
            </a:fld>
            <a:endParaRPr lang="en-US"/>
          </a:p>
        </p:txBody>
      </p:sp>
    </p:spTree>
    <p:extLst>
      <p:ext uri="{BB962C8B-B14F-4D97-AF65-F5344CB8AC3E}">
        <p14:creationId xmlns:p14="http://schemas.microsoft.com/office/powerpoint/2010/main" val="10574786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DA955A9C-A599-4651-A1DF-07D104B2166D}" type="datetime1">
              <a:rPr lang="en-US" smtClean="0"/>
              <a:t>5/12/2021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DE4E08-6C90-446D-89F5-3B3453EADC24}" type="slidenum">
              <a:rPr lang="en-US" smtClean="0"/>
              <a:t>‹#›</a:t>
            </a:fld>
            <a:endParaRPr lang="en-US"/>
          </a:p>
        </p:txBody>
      </p:sp>
    </p:spTree>
    <p:extLst>
      <p:ext uri="{BB962C8B-B14F-4D97-AF65-F5344CB8AC3E}">
        <p14:creationId xmlns:p14="http://schemas.microsoft.com/office/powerpoint/2010/main" val="1982348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C3FFDF58-47AC-454F-A8B3-8F3FF7B1B44F}" type="datetime1">
              <a:rPr lang="en-US" smtClean="0"/>
              <a:t>5/12/2021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0DE4E08-6C90-446D-89F5-3B3453EADC24}" type="slidenum">
              <a:rPr lang="en-US" smtClean="0"/>
              <a:t>‹#›</a:t>
            </a:fld>
            <a:endParaRPr lang="en-US"/>
          </a:p>
        </p:txBody>
      </p:sp>
    </p:spTree>
    <p:extLst>
      <p:ext uri="{BB962C8B-B14F-4D97-AF65-F5344CB8AC3E}">
        <p14:creationId xmlns:p14="http://schemas.microsoft.com/office/powerpoint/2010/main" val="10791070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5BCE0B87-348F-4EAD-BA08-E170370063BE}" type="datetime1">
              <a:rPr lang="en-US" smtClean="0"/>
              <a:t>5/12/2021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0DE4E08-6C90-446D-89F5-3B3453EADC24}" type="slidenum">
              <a:rPr lang="en-US" smtClean="0"/>
              <a:t>‹#›</a:t>
            </a:fld>
            <a:endParaRPr lang="en-US"/>
          </a:p>
        </p:txBody>
      </p:sp>
    </p:spTree>
    <p:extLst>
      <p:ext uri="{BB962C8B-B14F-4D97-AF65-F5344CB8AC3E}">
        <p14:creationId xmlns:p14="http://schemas.microsoft.com/office/powerpoint/2010/main" val="4625038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8340C3C8-15E4-45C0-8BE2-FA12C6DF88AE}" type="datetime1">
              <a:rPr lang="en-US" smtClean="0"/>
              <a:t>5/12/2021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0DE4E08-6C90-446D-89F5-3B3453EADC24}" type="slidenum">
              <a:rPr lang="en-US" smtClean="0"/>
              <a:t>‹#›</a:t>
            </a:fld>
            <a:endParaRPr lang="en-US"/>
          </a:p>
        </p:txBody>
      </p:sp>
    </p:spTree>
    <p:extLst>
      <p:ext uri="{BB962C8B-B14F-4D97-AF65-F5344CB8AC3E}">
        <p14:creationId xmlns:p14="http://schemas.microsoft.com/office/powerpoint/2010/main" val="2309744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53934C7-F03B-4FCD-9600-92B83895856C}" type="datetime1">
              <a:rPr lang="en-US" smtClean="0"/>
              <a:t>5/12/2021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0DE4E08-6C90-446D-89F5-3B3453EADC24}" type="slidenum">
              <a:rPr lang="en-US" smtClean="0"/>
              <a:t>‹#›</a:t>
            </a:fld>
            <a:endParaRPr lang="en-US"/>
          </a:p>
        </p:txBody>
      </p:sp>
    </p:spTree>
    <p:extLst>
      <p:ext uri="{BB962C8B-B14F-4D97-AF65-F5344CB8AC3E}">
        <p14:creationId xmlns:p14="http://schemas.microsoft.com/office/powerpoint/2010/main" val="7006794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6A6CD896-73A0-46C7-AA09-285A5610B63A}" type="datetime1">
              <a:rPr lang="en-US" smtClean="0"/>
              <a:t>5/12/2021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0DE4E08-6C90-446D-89F5-3B3453EADC24}" type="slidenum">
              <a:rPr lang="en-US" smtClean="0"/>
              <a:t>‹#›</a:t>
            </a:fld>
            <a:endParaRPr lang="en-US"/>
          </a:p>
        </p:txBody>
      </p:sp>
    </p:spTree>
    <p:extLst>
      <p:ext uri="{BB962C8B-B14F-4D97-AF65-F5344CB8AC3E}">
        <p14:creationId xmlns:p14="http://schemas.microsoft.com/office/powerpoint/2010/main" val="31821755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14F900C8-E5FC-4DED-9150-EE6DEA7A23FF}" type="datetime1">
              <a:rPr lang="en-US" smtClean="0"/>
              <a:t>5/12/2021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0DE4E08-6C90-446D-89F5-3B3453EADC24}" type="slidenum">
              <a:rPr lang="en-US" smtClean="0"/>
              <a:t>‹#›</a:t>
            </a:fld>
            <a:endParaRPr lang="en-US"/>
          </a:p>
        </p:txBody>
      </p:sp>
    </p:spTree>
    <p:extLst>
      <p:ext uri="{BB962C8B-B14F-4D97-AF65-F5344CB8AC3E}">
        <p14:creationId xmlns:p14="http://schemas.microsoft.com/office/powerpoint/2010/main" val="31235867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D714C91-85B6-4046-9D84-E3588E7C1E5C}" type="datetime1">
              <a:rPr lang="en-US" smtClean="0"/>
              <a:t>5/12/2021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0DE4E08-6C90-446D-89F5-3B3453EADC24}" type="slidenum">
              <a:rPr lang="en-US" smtClean="0"/>
              <a:t>‹#›</a:t>
            </a:fld>
            <a:endParaRPr lang="en-US"/>
          </a:p>
        </p:txBody>
      </p:sp>
    </p:spTree>
    <p:extLst>
      <p:ext uri="{BB962C8B-B14F-4D97-AF65-F5344CB8AC3E}">
        <p14:creationId xmlns:p14="http://schemas.microsoft.com/office/powerpoint/2010/main" val="419123010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mp4"/><Relationship Id="rId1" Type="http://schemas.microsoft.com/office/2007/relationships/media" Target="../media/media5.mp4"/><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MATLAB Programming</a:t>
            </a:r>
            <a:br>
              <a:rPr lang="en-US" dirty="0" smtClean="0"/>
            </a:br>
            <a:r>
              <a:rPr lang="en-US" sz="5400" dirty="0" smtClean="0"/>
              <a:t>2021 Spring</a:t>
            </a:r>
            <a:endParaRPr lang="en-US" sz="5400" dirty="0"/>
          </a:p>
        </p:txBody>
      </p:sp>
      <p:sp>
        <p:nvSpPr>
          <p:cNvPr id="3" name="Subtitle 2"/>
          <p:cNvSpPr>
            <a:spLocks noGrp="1"/>
          </p:cNvSpPr>
          <p:nvPr>
            <p:ph type="subTitle" idx="1"/>
          </p:nvPr>
        </p:nvSpPr>
        <p:spPr/>
        <p:txBody>
          <a:bodyPr>
            <a:normAutofit fontScale="92500" lnSpcReduction="20000"/>
          </a:bodyPr>
          <a:lstStyle/>
          <a:p>
            <a:r>
              <a:rPr lang="en-US" sz="4000" dirty="0" smtClean="0"/>
              <a:t>Final Exam One</a:t>
            </a:r>
          </a:p>
          <a:p>
            <a:endParaRPr lang="en-US" sz="4000" dirty="0"/>
          </a:p>
          <a:p>
            <a:r>
              <a:rPr lang="en-US" sz="4000" dirty="0" smtClean="0"/>
              <a:t>Instructor: </a:t>
            </a:r>
            <a:r>
              <a:rPr lang="zh-TW" altLang="en-US" sz="4000" dirty="0" smtClean="0"/>
              <a:t>黃世強 </a:t>
            </a:r>
            <a:r>
              <a:rPr lang="en-US" altLang="zh-TW" sz="4000" dirty="0" smtClean="0"/>
              <a:t>(</a:t>
            </a:r>
            <a:r>
              <a:rPr lang="en-US" sz="4000" dirty="0" smtClean="0"/>
              <a:t>Sai-Keung Wong)</a:t>
            </a:r>
            <a:endParaRPr lang="en-US" sz="4000" dirty="0"/>
          </a:p>
        </p:txBody>
      </p:sp>
      <p:sp>
        <p:nvSpPr>
          <p:cNvPr id="4" name="Slide Number Placeholder 3"/>
          <p:cNvSpPr>
            <a:spLocks noGrp="1"/>
          </p:cNvSpPr>
          <p:nvPr>
            <p:ph type="sldNum" sz="quarter" idx="12"/>
          </p:nvPr>
        </p:nvSpPr>
        <p:spPr/>
        <p:txBody>
          <a:bodyPr/>
          <a:lstStyle/>
          <a:p>
            <a:fld id="{40DE4E08-6C90-446D-89F5-3B3453EADC24}" type="slidenum">
              <a:rPr lang="en-US" smtClean="0"/>
              <a:t>1</a:t>
            </a:fld>
            <a:endParaRPr lang="en-US"/>
          </a:p>
        </p:txBody>
      </p:sp>
    </p:spTree>
    <p:extLst>
      <p:ext uri="{BB962C8B-B14F-4D97-AF65-F5344CB8AC3E}">
        <p14:creationId xmlns:p14="http://schemas.microsoft.com/office/powerpoint/2010/main" val="11125398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202582" y="4655"/>
            <a:ext cx="11989418" cy="1325563"/>
          </a:xfrm>
        </p:spPr>
        <p:txBody>
          <a:bodyPr>
            <a:normAutofit/>
          </a:bodyPr>
          <a:lstStyle/>
          <a:p>
            <a:r>
              <a:rPr lang="en-US" altLang="zh-TW" sz="2800" b="1" dirty="0" smtClean="0"/>
              <a:t>(40%) </a:t>
            </a:r>
            <a:r>
              <a:rPr lang="en-US" sz="2800" b="1" dirty="0" smtClean="0"/>
              <a:t>Problem 1.1. Marking Scheme</a:t>
            </a:r>
            <a:endParaRPr lang="zh-TW" altLang="en-US" sz="2800" b="1" dirty="0"/>
          </a:p>
        </p:txBody>
      </p:sp>
      <p:sp>
        <p:nvSpPr>
          <p:cNvPr id="3" name="內容版面配置區 2"/>
          <p:cNvSpPr>
            <a:spLocks noGrp="1"/>
          </p:cNvSpPr>
          <p:nvPr>
            <p:ph idx="1"/>
          </p:nvPr>
        </p:nvSpPr>
        <p:spPr>
          <a:xfrm>
            <a:off x="253382" y="1231738"/>
            <a:ext cx="11495432" cy="5266481"/>
          </a:xfrm>
        </p:spPr>
        <p:txBody>
          <a:bodyPr>
            <a:normAutofit fontScale="92500" lnSpcReduction="10000"/>
          </a:bodyPr>
          <a:lstStyle/>
          <a:p>
            <a:pPr marL="0" indent="0">
              <a:buNone/>
            </a:pPr>
            <a:r>
              <a:rPr lang="en-US" altLang="zh-TW" b="1" dirty="0" smtClean="0"/>
              <a:t>We use keys to change w and u.</a:t>
            </a:r>
          </a:p>
          <a:p>
            <a:pPr marL="0" indent="0">
              <a:buNone/>
            </a:pPr>
            <a:r>
              <a:rPr lang="en-US" altLang="zh-TW" dirty="0" smtClean="0"/>
              <a:t>[5%] Press </a:t>
            </a:r>
            <a:r>
              <a:rPr lang="en-US" altLang="zh-TW" dirty="0"/>
              <a:t>‘j’ to decrease u by 0.025. </a:t>
            </a:r>
            <a:endParaRPr lang="en-US" altLang="zh-TW" dirty="0" smtClean="0"/>
          </a:p>
          <a:p>
            <a:pPr marL="0" indent="0">
              <a:buNone/>
            </a:pPr>
            <a:r>
              <a:rPr lang="en-US" altLang="zh-TW" dirty="0" smtClean="0"/>
              <a:t>[5%] Press </a:t>
            </a:r>
            <a:r>
              <a:rPr lang="en-US" altLang="zh-TW" dirty="0"/>
              <a:t>‘k’ to increase u by 0.025. The segments are correct.</a:t>
            </a:r>
          </a:p>
          <a:p>
            <a:pPr marL="0" indent="0">
              <a:buNone/>
            </a:pPr>
            <a:r>
              <a:rPr lang="en-US" altLang="zh-TW" dirty="0" smtClean="0"/>
              <a:t>[3%] The minimum value of u is 0.1.</a:t>
            </a:r>
            <a:endParaRPr lang="en-US" altLang="zh-TW" dirty="0"/>
          </a:p>
          <a:p>
            <a:pPr marL="0" indent="0">
              <a:buNone/>
            </a:pPr>
            <a:r>
              <a:rPr lang="en-US" altLang="zh-TW" dirty="0" smtClean="0"/>
              <a:t>[5%] Press </a:t>
            </a:r>
            <a:r>
              <a:rPr lang="en-US" altLang="zh-TW" dirty="0"/>
              <a:t>‘n’ to decrease w by 0.05. The segments are correct.</a:t>
            </a:r>
          </a:p>
          <a:p>
            <a:pPr marL="0" indent="0">
              <a:buNone/>
            </a:pPr>
            <a:r>
              <a:rPr lang="en-US" altLang="zh-TW" dirty="0" smtClean="0"/>
              <a:t>[5%] Press </a:t>
            </a:r>
            <a:r>
              <a:rPr lang="en-US" altLang="zh-TW" dirty="0"/>
              <a:t>‘m’ to increase w by 0.05. The segments are correct.</a:t>
            </a:r>
          </a:p>
          <a:p>
            <a:pPr marL="0" indent="0">
              <a:buNone/>
            </a:pPr>
            <a:r>
              <a:rPr lang="en-US" altLang="zh-TW" dirty="0" smtClean="0"/>
              <a:t>[2%] The </a:t>
            </a:r>
            <a:r>
              <a:rPr lang="en-US" altLang="zh-TW" dirty="0"/>
              <a:t>minimum value of </a:t>
            </a:r>
            <a:r>
              <a:rPr lang="en-US" altLang="zh-TW" dirty="0" smtClean="0"/>
              <a:t>w </a:t>
            </a:r>
            <a:r>
              <a:rPr lang="en-US" altLang="zh-TW" dirty="0"/>
              <a:t>is </a:t>
            </a:r>
            <a:r>
              <a:rPr lang="en-US" altLang="zh-TW" dirty="0" smtClean="0"/>
              <a:t>0.</a:t>
            </a:r>
          </a:p>
          <a:p>
            <a:pPr marL="0" indent="0">
              <a:buNone/>
            </a:pPr>
            <a:r>
              <a:rPr lang="en-US" altLang="zh-TW" dirty="0" smtClean="0"/>
              <a:t>[10%] The segments are drawn in different colors. They are correct.</a:t>
            </a:r>
            <a:endParaRPr lang="en-US" altLang="zh-TW" dirty="0"/>
          </a:p>
          <a:p>
            <a:pPr marL="0" indent="0">
              <a:buNone/>
            </a:pPr>
            <a:r>
              <a:rPr lang="en-US" altLang="zh-TW" dirty="0" smtClean="0"/>
              <a:t>[5%] </a:t>
            </a:r>
            <a:r>
              <a:rPr lang="en-US" altLang="zh-TW" dirty="0"/>
              <a:t>Show u and w as the title of the figure. Display each of them with at least 4 digits and decimal places</a:t>
            </a:r>
            <a:r>
              <a:rPr lang="en-US" altLang="zh-TW" dirty="0" smtClean="0"/>
              <a:t>..</a:t>
            </a:r>
          </a:p>
          <a:p>
            <a:pPr marL="0" indent="0">
              <a:buNone/>
            </a:pPr>
            <a:r>
              <a:rPr lang="en-US" altLang="zh-TW" b="1" dirty="0" smtClean="0"/>
              <a:t>[0%] </a:t>
            </a:r>
            <a:r>
              <a:rPr lang="en-US" altLang="zh-TW" dirty="0" smtClean="0"/>
              <a:t>Press </a:t>
            </a:r>
            <a:r>
              <a:rPr lang="en-US" altLang="zh-TW" dirty="0"/>
              <a:t>‘q’ to show the student ID on the console window, close figure window(s), and then quit the program</a:t>
            </a:r>
            <a:r>
              <a:rPr lang="en-US" altLang="zh-TW" dirty="0" smtClean="0"/>
              <a:t>. </a:t>
            </a:r>
            <a:r>
              <a:rPr lang="en-US" altLang="zh-TW" b="1" dirty="0" smtClean="0"/>
              <a:t>Deduct 20% if this item is not implemented</a:t>
            </a:r>
            <a:r>
              <a:rPr lang="en-US" altLang="zh-TW" dirty="0" smtClean="0"/>
              <a:t>.</a:t>
            </a:r>
            <a:endParaRPr lang="en-US" altLang="zh-TW" dirty="0"/>
          </a:p>
          <a:p>
            <a:pPr marL="0" indent="0">
              <a:buNone/>
            </a:pPr>
            <a:endParaRPr lang="en-US" altLang="zh-TW" dirty="0"/>
          </a:p>
          <a:p>
            <a:pPr marL="0" indent="0">
              <a:buNone/>
            </a:pPr>
            <a:endParaRPr lang="en-US" altLang="zh-TW" dirty="0"/>
          </a:p>
          <a:p>
            <a:pPr marL="0" indent="0">
              <a:buNone/>
            </a:pPr>
            <a:endParaRPr lang="en-US" altLang="zh-TW" dirty="0" smtClean="0"/>
          </a:p>
          <a:p>
            <a:pPr marL="0" indent="0">
              <a:buNone/>
            </a:pPr>
            <a:endParaRPr lang="en-US" altLang="zh-TW" dirty="0" smtClean="0"/>
          </a:p>
        </p:txBody>
      </p:sp>
      <p:sp>
        <p:nvSpPr>
          <p:cNvPr id="4" name="Slide Number Placeholder 3"/>
          <p:cNvSpPr>
            <a:spLocks noGrp="1"/>
          </p:cNvSpPr>
          <p:nvPr>
            <p:ph type="sldNum" sz="quarter" idx="12"/>
          </p:nvPr>
        </p:nvSpPr>
        <p:spPr/>
        <p:txBody>
          <a:bodyPr/>
          <a:lstStyle/>
          <a:p>
            <a:fld id="{40DE4E08-6C90-446D-89F5-3B3453EADC24}" type="slidenum">
              <a:rPr lang="en-US" smtClean="0"/>
              <a:t>10</a:t>
            </a:fld>
            <a:endParaRPr lang="en-US"/>
          </a:p>
        </p:txBody>
      </p:sp>
    </p:spTree>
    <p:extLst>
      <p:ext uri="{BB962C8B-B14F-4D97-AF65-F5344CB8AC3E}">
        <p14:creationId xmlns:p14="http://schemas.microsoft.com/office/powerpoint/2010/main" val="91054056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 1.2</a:t>
            </a:r>
            <a:endParaRPr lang="en-US" dirty="0"/>
          </a:p>
        </p:txBody>
      </p:sp>
      <p:sp>
        <p:nvSpPr>
          <p:cNvPr id="3" name="Content Placeholder 2"/>
          <p:cNvSpPr>
            <a:spLocks noGrp="1"/>
          </p:cNvSpPr>
          <p:nvPr>
            <p:ph idx="1"/>
          </p:nvPr>
        </p:nvSpPr>
        <p:spPr/>
        <p:txBody>
          <a:bodyPr/>
          <a:lstStyle/>
          <a:p>
            <a:r>
              <a:rPr lang="en-US" dirty="0" smtClean="0"/>
              <a:t>This page is empty. Please turn to the next page.</a:t>
            </a:r>
            <a:endParaRPr lang="en-US" dirty="0"/>
          </a:p>
        </p:txBody>
      </p:sp>
      <p:sp>
        <p:nvSpPr>
          <p:cNvPr id="4" name="Slide Number Placeholder 3"/>
          <p:cNvSpPr>
            <a:spLocks noGrp="1"/>
          </p:cNvSpPr>
          <p:nvPr>
            <p:ph type="sldNum" sz="quarter" idx="12"/>
          </p:nvPr>
        </p:nvSpPr>
        <p:spPr/>
        <p:txBody>
          <a:bodyPr/>
          <a:lstStyle/>
          <a:p>
            <a:fld id="{40DE4E08-6C90-446D-89F5-3B3453EADC24}" type="slidenum">
              <a:rPr lang="en-US" smtClean="0"/>
              <a:t>11</a:t>
            </a:fld>
            <a:endParaRPr lang="en-US"/>
          </a:p>
        </p:txBody>
      </p:sp>
    </p:spTree>
    <p:extLst>
      <p:ext uri="{BB962C8B-B14F-4D97-AF65-F5344CB8AC3E}">
        <p14:creationId xmlns:p14="http://schemas.microsoft.com/office/powerpoint/2010/main" val="29402101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276154" y="0"/>
            <a:ext cx="11989418" cy="1325563"/>
          </a:xfrm>
        </p:spPr>
        <p:txBody>
          <a:bodyPr>
            <a:normAutofit/>
          </a:bodyPr>
          <a:lstStyle/>
          <a:p>
            <a:r>
              <a:rPr lang="en-US" altLang="zh-TW" sz="2800" b="1" dirty="0" smtClean="0"/>
              <a:t>(60%) </a:t>
            </a:r>
            <a:r>
              <a:rPr lang="en-US" sz="2800" b="1" dirty="0" smtClean="0"/>
              <a:t>Problem 1.2. An interactive system</a:t>
            </a:r>
            <a:endParaRPr lang="zh-TW" altLang="en-US" sz="2800" b="1" dirty="0"/>
          </a:p>
        </p:txBody>
      </p:sp>
      <p:sp>
        <p:nvSpPr>
          <p:cNvPr id="3" name="內容版面配置區 2"/>
          <p:cNvSpPr>
            <a:spLocks noGrp="1"/>
          </p:cNvSpPr>
          <p:nvPr>
            <p:ph idx="1"/>
          </p:nvPr>
        </p:nvSpPr>
        <p:spPr>
          <a:xfrm>
            <a:off x="202582" y="1307938"/>
            <a:ext cx="11495432" cy="5266481"/>
          </a:xfrm>
        </p:spPr>
        <p:txBody>
          <a:bodyPr>
            <a:normAutofit fontScale="92500" lnSpcReduction="10000"/>
          </a:bodyPr>
          <a:lstStyle/>
          <a:p>
            <a:pPr marL="0" indent="0">
              <a:buNone/>
            </a:pPr>
            <a:r>
              <a:rPr lang="en-US" altLang="zh-TW" dirty="0" smtClean="0"/>
              <a:t>The following shows the options of the program.</a:t>
            </a:r>
          </a:p>
          <a:p>
            <a:pPr marL="0" indent="0">
              <a:buNone/>
            </a:pPr>
            <a:endParaRPr lang="en-US" altLang="zh-TW" dirty="0" smtClean="0"/>
          </a:p>
          <a:p>
            <a:pPr marL="0" indent="0">
              <a:buNone/>
            </a:pPr>
            <a:r>
              <a:rPr lang="en-US" altLang="zh-TW" dirty="0" smtClean="0"/>
              <a:t>Show the main menu</a:t>
            </a:r>
          </a:p>
          <a:p>
            <a:pPr marL="0" indent="0">
              <a:buNone/>
            </a:pPr>
            <a:r>
              <a:rPr lang="en-US" altLang="zh-TW" dirty="0" smtClean="0"/>
              <a:t>‘1’: Curve drawing</a:t>
            </a:r>
          </a:p>
          <a:p>
            <a:pPr marL="0" indent="0">
              <a:buNone/>
            </a:pPr>
            <a:r>
              <a:rPr lang="en-US" altLang="zh-TW" dirty="0" smtClean="0"/>
              <a:t>‘2’: Tracing a point in a Polar plot</a:t>
            </a:r>
          </a:p>
          <a:p>
            <a:pPr marL="0" indent="0">
              <a:buNone/>
            </a:pPr>
            <a:r>
              <a:rPr lang="en-US" altLang="zh-TW" dirty="0" smtClean="0"/>
              <a:t>‘3’: Curve Morphing</a:t>
            </a:r>
          </a:p>
          <a:p>
            <a:pPr marL="0" indent="0">
              <a:buNone/>
            </a:pPr>
            <a:r>
              <a:rPr lang="en-US" altLang="zh-TW" dirty="0" smtClean="0"/>
              <a:t>‘4’: Moving Spotlight</a:t>
            </a:r>
          </a:p>
          <a:p>
            <a:pPr marL="0" indent="0">
              <a:buNone/>
            </a:pPr>
            <a:r>
              <a:rPr lang="en-US" altLang="zh-TW" dirty="0" smtClean="0"/>
              <a:t>‘m’: </a:t>
            </a:r>
            <a:r>
              <a:rPr lang="en-US" altLang="zh-TW" dirty="0" smtClean="0"/>
              <a:t>Return to the main menu immediately</a:t>
            </a:r>
          </a:p>
          <a:p>
            <a:pPr marL="0" indent="0">
              <a:buNone/>
            </a:pPr>
            <a:r>
              <a:rPr lang="en-US" altLang="zh-TW" dirty="0" smtClean="0"/>
              <a:t>‘q’: Quit the program when in the main menu</a:t>
            </a:r>
          </a:p>
          <a:p>
            <a:pPr marL="0" indent="0">
              <a:buNone/>
            </a:pPr>
            <a:endParaRPr lang="en-US" altLang="zh-TW" dirty="0"/>
          </a:p>
          <a:p>
            <a:pPr marL="0" indent="0">
              <a:buNone/>
            </a:pPr>
            <a:r>
              <a:rPr lang="en-US" altLang="zh-TW" dirty="0" smtClean="0"/>
              <a:t>Press a key to perform the corresponding option.</a:t>
            </a:r>
          </a:p>
          <a:p>
            <a:pPr marL="0" indent="0">
              <a:buNone/>
            </a:pPr>
            <a:endParaRPr lang="en-US" altLang="zh-TW" dirty="0" smtClean="0"/>
          </a:p>
          <a:p>
            <a:pPr marL="0" indent="0">
              <a:buNone/>
            </a:pPr>
            <a:endParaRPr lang="en-US" altLang="zh-TW" dirty="0" smtClean="0"/>
          </a:p>
        </p:txBody>
      </p:sp>
      <p:sp>
        <p:nvSpPr>
          <p:cNvPr id="4" name="Slide Number Placeholder 3"/>
          <p:cNvSpPr>
            <a:spLocks noGrp="1"/>
          </p:cNvSpPr>
          <p:nvPr>
            <p:ph type="sldNum" sz="quarter" idx="12"/>
          </p:nvPr>
        </p:nvSpPr>
        <p:spPr/>
        <p:txBody>
          <a:bodyPr/>
          <a:lstStyle/>
          <a:p>
            <a:fld id="{40DE4E08-6C90-446D-89F5-3B3453EADC24}" type="slidenum">
              <a:rPr lang="en-US" smtClean="0"/>
              <a:t>12</a:t>
            </a:fld>
            <a:endParaRPr lang="en-US"/>
          </a:p>
        </p:txBody>
      </p:sp>
    </p:spTree>
    <p:extLst>
      <p:ext uri="{BB962C8B-B14F-4D97-AF65-F5344CB8AC3E}">
        <p14:creationId xmlns:p14="http://schemas.microsoft.com/office/powerpoint/2010/main" val="421540111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753082" y="750591"/>
            <a:ext cx="4333816" cy="3539430"/>
          </a:xfrm>
          <a:prstGeom prst="rect">
            <a:avLst/>
          </a:prstGeom>
          <a:noFill/>
        </p:spPr>
        <p:txBody>
          <a:bodyPr wrap="square" rtlCol="0">
            <a:spAutoFit/>
          </a:bodyPr>
          <a:lstStyle/>
          <a:p>
            <a:r>
              <a:rPr lang="en-US" sz="2800" dirty="0" smtClean="0"/>
              <a:t>This demo shows</a:t>
            </a:r>
          </a:p>
          <a:p>
            <a:r>
              <a:rPr lang="en-US" sz="2800" dirty="0" smtClean="0"/>
              <a:t>the first three options.</a:t>
            </a:r>
          </a:p>
          <a:p>
            <a:endParaRPr lang="en-US" sz="2800" dirty="0" smtClean="0"/>
          </a:p>
          <a:p>
            <a:r>
              <a:rPr lang="en-US" sz="2800" dirty="0" smtClean="0"/>
              <a:t>The items of the main menu are listed in the correct order.</a:t>
            </a:r>
          </a:p>
          <a:p>
            <a:endParaRPr lang="en-US" sz="2800" dirty="0"/>
          </a:p>
          <a:p>
            <a:r>
              <a:rPr lang="en-US" sz="2800" dirty="0" smtClean="0"/>
              <a:t>The key usage must be clear.</a:t>
            </a:r>
            <a:endParaRPr lang="en-US" sz="2800" dirty="0"/>
          </a:p>
        </p:txBody>
      </p:sp>
      <p:sp>
        <p:nvSpPr>
          <p:cNvPr id="2" name="Slide Number Placeholder 1"/>
          <p:cNvSpPr>
            <a:spLocks noGrp="1"/>
          </p:cNvSpPr>
          <p:nvPr>
            <p:ph type="sldNum" sz="quarter" idx="12"/>
          </p:nvPr>
        </p:nvSpPr>
        <p:spPr/>
        <p:txBody>
          <a:bodyPr/>
          <a:lstStyle/>
          <a:p>
            <a:fld id="{40DE4E08-6C90-446D-89F5-3B3453EADC24}" type="slidenum">
              <a:rPr lang="en-US" smtClean="0"/>
              <a:t>13</a:t>
            </a:fld>
            <a:endParaRPr lang="en-US"/>
          </a:p>
        </p:txBody>
      </p:sp>
      <p:pic>
        <p:nvPicPr>
          <p:cNvPr id="7" name="3options">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8285" t="11927" r="7548" b="3024"/>
          <a:stretch/>
        </p:blipFill>
        <p:spPr>
          <a:xfrm>
            <a:off x="375583" y="457200"/>
            <a:ext cx="6609417" cy="5676900"/>
          </a:xfrm>
          <a:prstGeom prst="rect">
            <a:avLst/>
          </a:prstGeom>
        </p:spPr>
      </p:pic>
    </p:spTree>
    <p:extLst>
      <p:ext uri="{BB962C8B-B14F-4D97-AF65-F5344CB8AC3E}">
        <p14:creationId xmlns:p14="http://schemas.microsoft.com/office/powerpoint/2010/main" val="141127311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7"/>
                                        </p:tgtEl>
                                      </p:cBhvr>
                                    </p:cmd>
                                  </p:childTnLst>
                                </p:cTn>
                              </p:par>
                            </p:childTnLst>
                          </p:cTn>
                        </p:par>
                      </p:childTnLst>
                    </p:cTn>
                  </p:par>
                </p:childTnLst>
              </p:cTn>
              <p:nextCondLst>
                <p:cond evt="onClick" delay="0">
                  <p:tgtEl>
                    <p:spTgt spid="7"/>
                  </p:tgtEl>
                </p:cond>
              </p:nextCondLst>
            </p:seq>
            <p:video>
              <p:cMediaNode vol="80000">
                <p:cTn id="7" fill="hold" display="0">
                  <p:stCondLst>
                    <p:cond delay="indefinite"/>
                  </p:stCondLst>
                </p:cTn>
                <p:tgtEl>
                  <p:spTgt spid="7"/>
                </p:tgtEl>
              </p:cMediaNode>
            </p:vide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8031871" y="969532"/>
            <a:ext cx="3192142" cy="954107"/>
          </a:xfrm>
          <a:prstGeom prst="rect">
            <a:avLst/>
          </a:prstGeom>
          <a:noFill/>
        </p:spPr>
        <p:txBody>
          <a:bodyPr wrap="square" rtlCol="0">
            <a:spAutoFit/>
          </a:bodyPr>
          <a:lstStyle/>
          <a:p>
            <a:r>
              <a:rPr lang="en-US" sz="2800" dirty="0" smtClean="0"/>
              <a:t>The demo shows </a:t>
            </a:r>
          </a:p>
          <a:p>
            <a:r>
              <a:rPr lang="en-US" sz="2800" dirty="0" smtClean="0"/>
              <a:t>Moving spotlight</a:t>
            </a:r>
            <a:endParaRPr lang="en-US" sz="2800" dirty="0"/>
          </a:p>
        </p:txBody>
      </p:sp>
      <p:sp>
        <p:nvSpPr>
          <p:cNvPr id="2" name="Slide Number Placeholder 1"/>
          <p:cNvSpPr>
            <a:spLocks noGrp="1"/>
          </p:cNvSpPr>
          <p:nvPr>
            <p:ph type="sldNum" sz="quarter" idx="12"/>
          </p:nvPr>
        </p:nvSpPr>
        <p:spPr/>
        <p:txBody>
          <a:bodyPr/>
          <a:lstStyle/>
          <a:p>
            <a:fld id="{40DE4E08-6C90-446D-89F5-3B3453EADC24}" type="slidenum">
              <a:rPr lang="en-US" smtClean="0"/>
              <a:t>14</a:t>
            </a:fld>
            <a:endParaRPr lang="en-US"/>
          </a:p>
        </p:txBody>
      </p:sp>
      <p:pic>
        <p:nvPicPr>
          <p:cNvPr id="3" name="spotlight">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13008" t="8944" r="12805" b="10377"/>
          <a:stretch/>
        </p:blipFill>
        <p:spPr>
          <a:xfrm>
            <a:off x="990600" y="459375"/>
            <a:ext cx="5664200" cy="5896975"/>
          </a:xfrm>
          <a:prstGeom prst="rect">
            <a:avLst/>
          </a:prstGeom>
        </p:spPr>
      </p:pic>
    </p:spTree>
    <p:extLst>
      <p:ext uri="{BB962C8B-B14F-4D97-AF65-F5344CB8AC3E}">
        <p14:creationId xmlns:p14="http://schemas.microsoft.com/office/powerpoint/2010/main" val="15372484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 1.2. </a:t>
            </a:r>
            <a:r>
              <a:rPr lang="en-US" dirty="0" smtClean="0"/>
              <a:t>Note. You must implement the following tasks.</a:t>
            </a:r>
            <a:endParaRPr lang="en-US" dirty="0"/>
          </a:p>
        </p:txBody>
      </p:sp>
      <p:sp>
        <p:nvSpPr>
          <p:cNvPr id="3" name="Content Placeholder 2"/>
          <p:cNvSpPr>
            <a:spLocks noGrp="1"/>
          </p:cNvSpPr>
          <p:nvPr>
            <p:ph idx="1"/>
          </p:nvPr>
        </p:nvSpPr>
        <p:spPr>
          <a:xfrm>
            <a:off x="683653" y="1690688"/>
            <a:ext cx="6258059" cy="4778376"/>
          </a:xfrm>
        </p:spPr>
        <p:txBody>
          <a:bodyPr>
            <a:normAutofit/>
          </a:bodyPr>
          <a:lstStyle/>
          <a:p>
            <a:pPr marL="0" indent="0">
              <a:buNone/>
            </a:pPr>
            <a:r>
              <a:rPr lang="en-US" dirty="0" smtClean="0"/>
              <a:t>While an option is being handled, show the option name and the message </a:t>
            </a:r>
          </a:p>
          <a:p>
            <a:pPr marL="0" indent="0">
              <a:buNone/>
            </a:pPr>
            <a:r>
              <a:rPr lang="en-US" dirty="0" smtClean="0"/>
              <a:t>“Press s to stop”.</a:t>
            </a:r>
          </a:p>
          <a:p>
            <a:pPr marL="0" indent="0">
              <a:buNone/>
            </a:pPr>
            <a:endParaRPr lang="en-US" dirty="0" smtClean="0"/>
          </a:p>
          <a:p>
            <a:pPr marL="0" indent="0">
              <a:buNone/>
            </a:pPr>
            <a:r>
              <a:rPr lang="en-US" dirty="0" smtClean="0"/>
              <a:t>You can press ‘s’ to stop the animation.</a:t>
            </a:r>
          </a:p>
          <a:p>
            <a:pPr marL="0" indent="0">
              <a:buNone/>
            </a:pPr>
            <a:r>
              <a:rPr lang="en-US" dirty="0" smtClean="0"/>
              <a:t>You can press ‘r’ to return </a:t>
            </a:r>
            <a:r>
              <a:rPr lang="en-US" dirty="0"/>
              <a:t>to the main </a:t>
            </a:r>
            <a:r>
              <a:rPr lang="en-US" dirty="0" smtClean="0"/>
              <a:t>menu immediately. </a:t>
            </a:r>
          </a:p>
          <a:p>
            <a:pPr marL="0" indent="0">
              <a:buNone/>
            </a:pPr>
            <a:endParaRPr lang="en-US" dirty="0"/>
          </a:p>
        </p:txBody>
      </p:sp>
      <p:sp>
        <p:nvSpPr>
          <p:cNvPr id="4" name="Slide Number Placeholder 3"/>
          <p:cNvSpPr>
            <a:spLocks noGrp="1"/>
          </p:cNvSpPr>
          <p:nvPr>
            <p:ph type="sldNum" sz="quarter" idx="12"/>
          </p:nvPr>
        </p:nvSpPr>
        <p:spPr/>
        <p:txBody>
          <a:bodyPr/>
          <a:lstStyle/>
          <a:p>
            <a:fld id="{40DE4E08-6C90-446D-89F5-3B3453EADC24}" type="slidenum">
              <a:rPr lang="en-US" smtClean="0"/>
              <a:t>15</a:t>
            </a:fld>
            <a:endParaRPr lang="en-US"/>
          </a:p>
        </p:txBody>
      </p:sp>
    </p:spTree>
    <p:extLst>
      <p:ext uri="{BB962C8B-B14F-4D97-AF65-F5344CB8AC3E}">
        <p14:creationId xmlns:p14="http://schemas.microsoft.com/office/powerpoint/2010/main" val="224351269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 </a:t>
            </a:r>
            <a:r>
              <a:rPr lang="en-US" dirty="0" smtClean="0"/>
              <a:t>1.2. Option 1: Curve drawing</a:t>
            </a:r>
            <a:endParaRPr lang="en-US" dirty="0"/>
          </a:p>
        </p:txBody>
      </p:sp>
      <p:sp>
        <p:nvSpPr>
          <p:cNvPr id="3" name="Content Placeholder 2"/>
          <p:cNvSpPr>
            <a:spLocks noGrp="1"/>
          </p:cNvSpPr>
          <p:nvPr>
            <p:ph idx="1"/>
          </p:nvPr>
        </p:nvSpPr>
        <p:spPr>
          <a:xfrm>
            <a:off x="304800" y="1825625"/>
            <a:ext cx="6210299" cy="4351338"/>
          </a:xfrm>
        </p:spPr>
        <p:txBody>
          <a:bodyPr/>
          <a:lstStyle/>
          <a:p>
            <a:pPr marL="0" indent="0">
              <a:buNone/>
            </a:pPr>
            <a:r>
              <a:rPr lang="en-US" dirty="0" smtClean="0"/>
              <a:t>Draw the following curve interactively.</a:t>
            </a:r>
          </a:p>
          <a:p>
            <a:pPr marL="0" indent="0">
              <a:buNone/>
            </a:pPr>
            <a:r>
              <a:rPr lang="en-US" dirty="0"/>
              <a:t>x = [-4:0.1:4</a:t>
            </a:r>
            <a:r>
              <a:rPr lang="en-US" dirty="0" smtClean="0"/>
              <a:t>];</a:t>
            </a:r>
          </a:p>
          <a:p>
            <a:pPr marL="0" indent="0">
              <a:buNone/>
            </a:pPr>
            <a:r>
              <a:rPr lang="es-ES" dirty="0" smtClean="0"/>
              <a:t>y </a:t>
            </a:r>
            <a:r>
              <a:rPr lang="es-ES" dirty="0"/>
              <a:t>= </a:t>
            </a:r>
            <a:r>
              <a:rPr lang="es-ES" dirty="0" smtClean="0"/>
              <a:t>5*sin(x) * </a:t>
            </a:r>
            <a:r>
              <a:rPr lang="es-ES" dirty="0" err="1" smtClean="0"/>
              <a:t>cos</a:t>
            </a:r>
            <a:r>
              <a:rPr lang="es-ES" dirty="0" smtClean="0"/>
              <a:t>(e</a:t>
            </a:r>
            <a:r>
              <a:rPr lang="es-ES" baseline="30000" dirty="0" smtClean="0"/>
              <a:t>x</a:t>
            </a:r>
            <a:r>
              <a:rPr lang="es-ES" dirty="0" smtClean="0"/>
              <a:t>) </a:t>
            </a:r>
            <a:r>
              <a:rPr lang="es-ES" dirty="0"/>
              <a:t>+ 3*sin(2*x) + sin(x</a:t>
            </a:r>
            <a:r>
              <a:rPr lang="es-ES" dirty="0" smtClean="0"/>
              <a:t>);</a:t>
            </a:r>
          </a:p>
          <a:p>
            <a:pPr marL="0" indent="0">
              <a:buNone/>
            </a:pPr>
            <a:endParaRPr lang="es-ES" dirty="0" smtClean="0"/>
          </a:p>
          <a:p>
            <a:pPr marL="0" indent="0">
              <a:buNone/>
            </a:pPr>
            <a:r>
              <a:rPr lang="es-ES" dirty="0" smtClean="0"/>
              <a:t>Use </a:t>
            </a:r>
            <a:r>
              <a:rPr lang="pt-BR" dirty="0"/>
              <a:t>axis([-4 4 -9 9]);</a:t>
            </a:r>
          </a:p>
          <a:p>
            <a:pPr marL="0" indent="0">
              <a:buNone/>
            </a:pPr>
            <a:endParaRPr lang="es-ES" dirty="0"/>
          </a:p>
          <a:p>
            <a:pPr marL="0" indent="0">
              <a:buNone/>
            </a:pPr>
            <a:r>
              <a:rPr lang="es-ES" dirty="0" err="1" smtClean="0"/>
              <a:t>While</a:t>
            </a:r>
            <a:r>
              <a:rPr lang="es-ES" dirty="0" smtClean="0"/>
              <a:t> </a:t>
            </a:r>
            <a:r>
              <a:rPr lang="es-ES" dirty="0" err="1" smtClean="0"/>
              <a:t>the</a:t>
            </a:r>
            <a:r>
              <a:rPr lang="es-ES" dirty="0" smtClean="0"/>
              <a:t> curve </a:t>
            </a:r>
            <a:r>
              <a:rPr lang="es-ES" dirty="0" err="1" smtClean="0"/>
              <a:t>is</a:t>
            </a:r>
            <a:r>
              <a:rPr lang="es-ES" dirty="0" smtClean="0"/>
              <a:t> </a:t>
            </a:r>
            <a:r>
              <a:rPr lang="es-ES" dirty="0" err="1" smtClean="0"/>
              <a:t>being</a:t>
            </a:r>
            <a:r>
              <a:rPr lang="es-ES" dirty="0" smtClean="0"/>
              <a:t> </a:t>
            </a:r>
            <a:r>
              <a:rPr lang="es-ES" dirty="0" err="1" smtClean="0"/>
              <a:t>drawn</a:t>
            </a:r>
            <a:r>
              <a:rPr lang="es-ES" dirty="0" smtClean="0"/>
              <a:t>, </a:t>
            </a:r>
          </a:p>
          <a:p>
            <a:pPr marL="0" indent="0">
              <a:buNone/>
            </a:pPr>
            <a:r>
              <a:rPr lang="es-ES" dirty="0" err="1" smtClean="0"/>
              <a:t>its</a:t>
            </a:r>
            <a:r>
              <a:rPr lang="es-ES" dirty="0" smtClean="0"/>
              <a:t> color </a:t>
            </a:r>
            <a:r>
              <a:rPr lang="es-ES" dirty="0" err="1" smtClean="0"/>
              <a:t>is</a:t>
            </a:r>
            <a:r>
              <a:rPr lang="es-ES" dirty="0" smtClean="0"/>
              <a:t> </a:t>
            </a:r>
            <a:r>
              <a:rPr lang="es-ES" dirty="0" err="1" smtClean="0"/>
              <a:t>changing</a:t>
            </a:r>
            <a:r>
              <a:rPr lang="es-ES" dirty="0" smtClean="0"/>
              <a:t>.</a:t>
            </a:r>
            <a:endParaRPr lang="es-ES" dirty="0" smtClean="0"/>
          </a:p>
          <a:p>
            <a:pPr marL="0" indent="0">
              <a:buNone/>
            </a:pPr>
            <a:endParaRPr lang="es-ES" dirty="0"/>
          </a:p>
          <a:p>
            <a:pPr marL="0" indent="0">
              <a:buNone/>
            </a:pPr>
            <a:endParaRPr lang="en-US" dirty="0"/>
          </a:p>
        </p:txBody>
      </p:sp>
      <p:sp>
        <p:nvSpPr>
          <p:cNvPr id="4" name="Slide Number Placeholder 3"/>
          <p:cNvSpPr>
            <a:spLocks noGrp="1"/>
          </p:cNvSpPr>
          <p:nvPr>
            <p:ph type="sldNum" sz="quarter" idx="12"/>
          </p:nvPr>
        </p:nvSpPr>
        <p:spPr/>
        <p:txBody>
          <a:bodyPr/>
          <a:lstStyle/>
          <a:p>
            <a:fld id="{40DE4E08-6C90-446D-89F5-3B3453EADC24}" type="slidenum">
              <a:rPr lang="en-US" smtClean="0"/>
              <a:t>16</a:t>
            </a:fld>
            <a:endParaRPr lang="en-US"/>
          </a:p>
        </p:txBody>
      </p:sp>
      <p:pic>
        <p:nvPicPr>
          <p:cNvPr id="6" name="curve_drawin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7969" t="10845" r="8489" b="3615"/>
          <a:stretch/>
        </p:blipFill>
        <p:spPr>
          <a:xfrm>
            <a:off x="6845299" y="1663701"/>
            <a:ext cx="5092701" cy="4432299"/>
          </a:xfrm>
          <a:prstGeom prst="rect">
            <a:avLst/>
          </a:prstGeom>
        </p:spPr>
      </p:pic>
    </p:spTree>
    <p:extLst>
      <p:ext uri="{BB962C8B-B14F-4D97-AF65-F5344CB8AC3E}">
        <p14:creationId xmlns:p14="http://schemas.microsoft.com/office/powerpoint/2010/main" val="320270550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65125"/>
            <a:ext cx="12192000" cy="1325563"/>
          </a:xfrm>
        </p:spPr>
        <p:txBody>
          <a:bodyPr/>
          <a:lstStyle/>
          <a:p>
            <a:r>
              <a:rPr lang="en-US" dirty="0"/>
              <a:t>Problem 1.2. Option </a:t>
            </a:r>
            <a:r>
              <a:rPr lang="en-US" dirty="0" smtClean="0"/>
              <a:t>2. </a:t>
            </a:r>
            <a:r>
              <a:rPr lang="en-US" altLang="zh-TW" dirty="0"/>
              <a:t>Tracing a point in a Polar plot</a:t>
            </a:r>
            <a:endParaRPr lang="en-US" dirty="0"/>
          </a:p>
        </p:txBody>
      </p:sp>
      <p:sp>
        <p:nvSpPr>
          <p:cNvPr id="3" name="Content Placeholder 2"/>
          <p:cNvSpPr>
            <a:spLocks noGrp="1"/>
          </p:cNvSpPr>
          <p:nvPr>
            <p:ph idx="1"/>
          </p:nvPr>
        </p:nvSpPr>
        <p:spPr>
          <a:xfrm>
            <a:off x="838200" y="1485900"/>
            <a:ext cx="5642199" cy="5029199"/>
          </a:xfrm>
        </p:spPr>
        <p:txBody>
          <a:bodyPr>
            <a:normAutofit fontScale="77500" lnSpcReduction="20000"/>
          </a:bodyPr>
          <a:lstStyle/>
          <a:p>
            <a:pPr marL="0" indent="0">
              <a:buNone/>
            </a:pPr>
            <a:r>
              <a:rPr lang="en-US" dirty="0" smtClean="0"/>
              <a:t>Plot a curve in the polar coordinate system and fill the region. Then use a point to trace along the curve. </a:t>
            </a:r>
          </a:p>
          <a:p>
            <a:pPr marL="0" indent="0">
              <a:buNone/>
            </a:pPr>
            <a:r>
              <a:rPr lang="en-US" dirty="0" smtClean="0">
                <a:sym typeface="Symbol" panose="05050102010706020507" pitchFamily="18" charset="2"/>
              </a:rPr>
              <a:t></a:t>
            </a:r>
            <a:r>
              <a:rPr lang="en-US" dirty="0" smtClean="0"/>
              <a:t> changes from 0 to 2</a:t>
            </a:r>
            <a:r>
              <a:rPr lang="en-US" dirty="0" smtClean="0">
                <a:sym typeface="Symbol" panose="05050102010706020507" pitchFamily="18" charset="2"/>
              </a:rPr>
              <a:t></a:t>
            </a:r>
            <a:endParaRPr lang="en-US" dirty="0" smtClean="0"/>
          </a:p>
          <a:p>
            <a:pPr marL="0" indent="0">
              <a:buNone/>
            </a:pPr>
            <a:endParaRPr lang="en-US" dirty="0"/>
          </a:p>
          <a:p>
            <a:pPr marL="0" indent="0">
              <a:buNone/>
            </a:pPr>
            <a:r>
              <a:rPr lang="pt-BR" dirty="0" smtClean="0"/>
              <a:t>r </a:t>
            </a:r>
            <a:r>
              <a:rPr lang="pt-BR" dirty="0"/>
              <a:t>= 1 - </a:t>
            </a:r>
            <a:r>
              <a:rPr lang="pt-BR" dirty="0" smtClean="0"/>
              <a:t>cos(4 </a:t>
            </a:r>
            <a:r>
              <a:rPr lang="en-US" dirty="0" smtClean="0">
                <a:sym typeface="Symbol" panose="05050102010706020507" pitchFamily="18" charset="2"/>
              </a:rPr>
              <a:t></a:t>
            </a:r>
            <a:r>
              <a:rPr lang="pt-BR" dirty="0" smtClean="0"/>
              <a:t>) sin(4</a:t>
            </a:r>
            <a:r>
              <a:rPr lang="en-US" dirty="0" smtClean="0">
                <a:sym typeface="Symbol" panose="05050102010706020507" pitchFamily="18" charset="2"/>
              </a:rPr>
              <a:t> </a:t>
            </a:r>
            <a:r>
              <a:rPr lang="pt-BR" dirty="0" smtClean="0"/>
              <a:t>);</a:t>
            </a:r>
            <a:endParaRPr lang="pt-BR" dirty="0"/>
          </a:p>
          <a:p>
            <a:pPr marL="0" indent="0">
              <a:buNone/>
            </a:pPr>
            <a:endParaRPr lang="en-US" dirty="0" smtClean="0"/>
          </a:p>
          <a:p>
            <a:pPr marL="0" indent="0">
              <a:buNone/>
            </a:pPr>
            <a:r>
              <a:rPr lang="en-US" dirty="0" smtClean="0"/>
              <a:t>Set the step size of </a:t>
            </a:r>
            <a:r>
              <a:rPr lang="en-US" dirty="0" smtClean="0">
                <a:sym typeface="Symbol" panose="05050102010706020507" pitchFamily="18" charset="2"/>
              </a:rPr>
              <a:t> properly so that the curve is smooth.</a:t>
            </a:r>
          </a:p>
          <a:p>
            <a:pPr marL="0" indent="0">
              <a:buNone/>
            </a:pPr>
            <a:endParaRPr lang="en-US" dirty="0">
              <a:sym typeface="Symbol" panose="05050102010706020507" pitchFamily="18" charset="2"/>
            </a:endParaRPr>
          </a:p>
          <a:p>
            <a:pPr marL="0" indent="0">
              <a:buNone/>
            </a:pPr>
            <a:r>
              <a:rPr lang="en-US" dirty="0" smtClean="0">
                <a:sym typeface="Symbol" panose="05050102010706020507" pitchFamily="18" charset="2"/>
              </a:rPr>
              <a:t>Also, fill the region bounded by the curve. The region is yellow.</a:t>
            </a:r>
          </a:p>
          <a:p>
            <a:pPr marL="0" indent="0">
              <a:buNone/>
            </a:pPr>
            <a:r>
              <a:rPr lang="en-US" dirty="0"/>
              <a:t>The curve </a:t>
            </a:r>
            <a:r>
              <a:rPr lang="en-US" dirty="0" smtClean="0"/>
              <a:t>must </a:t>
            </a:r>
            <a:r>
              <a:rPr lang="en-US" dirty="0"/>
              <a:t>be visible and different from the region color</a:t>
            </a:r>
            <a:r>
              <a:rPr lang="en-US" dirty="0" smtClean="0"/>
              <a:t>. </a:t>
            </a:r>
          </a:p>
          <a:p>
            <a:pPr marL="0" indent="0">
              <a:buNone/>
            </a:pPr>
            <a:r>
              <a:rPr lang="en-US" dirty="0" smtClean="0"/>
              <a:t>Trace a point along the curve interactively</a:t>
            </a:r>
            <a:r>
              <a:rPr lang="en-US" dirty="0" smtClean="0"/>
              <a:t>. The point must be visible and clear.</a:t>
            </a:r>
            <a:endParaRPr lang="en-US" dirty="0" smtClean="0"/>
          </a:p>
          <a:p>
            <a:pPr marL="0" indent="0">
              <a:buNone/>
            </a:pPr>
            <a:endParaRPr lang="en-US" dirty="0"/>
          </a:p>
        </p:txBody>
      </p:sp>
      <p:sp>
        <p:nvSpPr>
          <p:cNvPr id="7" name="TextBox 6"/>
          <p:cNvSpPr txBox="1"/>
          <p:nvPr/>
        </p:nvSpPr>
        <p:spPr>
          <a:xfrm>
            <a:off x="8225306" y="1459982"/>
            <a:ext cx="2618987" cy="369332"/>
          </a:xfrm>
          <a:prstGeom prst="rect">
            <a:avLst/>
          </a:prstGeom>
          <a:noFill/>
        </p:spPr>
        <p:txBody>
          <a:bodyPr wrap="none" rtlCol="0">
            <a:spAutoFit/>
          </a:bodyPr>
          <a:lstStyle/>
          <a:p>
            <a:r>
              <a:rPr lang="en-US" dirty="0" smtClean="0"/>
              <a:t>Play to see the animation.</a:t>
            </a:r>
            <a:endParaRPr lang="en-US" dirty="0"/>
          </a:p>
        </p:txBody>
      </p:sp>
      <p:sp>
        <p:nvSpPr>
          <p:cNvPr id="4" name="Slide Number Placeholder 3"/>
          <p:cNvSpPr>
            <a:spLocks noGrp="1"/>
          </p:cNvSpPr>
          <p:nvPr>
            <p:ph type="sldNum" sz="quarter" idx="12"/>
          </p:nvPr>
        </p:nvSpPr>
        <p:spPr/>
        <p:txBody>
          <a:bodyPr/>
          <a:lstStyle/>
          <a:p>
            <a:fld id="{40DE4E08-6C90-446D-89F5-3B3453EADC24}" type="slidenum">
              <a:rPr lang="en-US" smtClean="0"/>
              <a:t>17</a:t>
            </a:fld>
            <a:endParaRPr lang="en-US"/>
          </a:p>
        </p:txBody>
      </p:sp>
      <p:pic>
        <p:nvPicPr>
          <p:cNvPr id="5" name="polar_plot">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7500" t="11826" r="8333" b="3615"/>
          <a:stretch/>
        </p:blipFill>
        <p:spPr>
          <a:xfrm>
            <a:off x="6480399" y="1960562"/>
            <a:ext cx="5361313" cy="4578350"/>
          </a:xfrm>
          <a:prstGeom prst="rect">
            <a:avLst/>
          </a:prstGeom>
        </p:spPr>
      </p:pic>
    </p:spTree>
    <p:extLst>
      <p:ext uri="{BB962C8B-B14F-4D97-AF65-F5344CB8AC3E}">
        <p14:creationId xmlns:p14="http://schemas.microsoft.com/office/powerpoint/2010/main" val="216176142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0" y="0"/>
            <a:ext cx="12192000" cy="1325563"/>
          </a:xfrm>
        </p:spPr>
        <p:txBody>
          <a:bodyPr/>
          <a:lstStyle/>
          <a:p>
            <a:r>
              <a:rPr lang="en-US" sz="4000" dirty="0" smtClean="0"/>
              <a:t>       Problem </a:t>
            </a:r>
            <a:r>
              <a:rPr lang="en-US" sz="4000" dirty="0"/>
              <a:t>1.2. Option </a:t>
            </a:r>
            <a:r>
              <a:rPr lang="en-US" sz="4000" dirty="0" smtClean="0"/>
              <a:t>3. </a:t>
            </a:r>
            <a:r>
              <a:rPr lang="en-US" sz="4000" dirty="0" smtClean="0"/>
              <a:t>Curve m</a:t>
            </a:r>
            <a:r>
              <a:rPr lang="en-US" altLang="zh-TW" sz="4000" dirty="0" smtClean="0"/>
              <a:t>orphing</a:t>
            </a:r>
            <a:r>
              <a:rPr lang="en-US" sz="4000" dirty="0" smtClean="0"/>
              <a:t> </a:t>
            </a:r>
            <a:endParaRPr lang="zh-TW" altLang="en-US" sz="4000" dirty="0"/>
          </a:p>
        </p:txBody>
      </p:sp>
      <p:sp>
        <p:nvSpPr>
          <p:cNvPr id="3" name="內容版面配置區 2"/>
          <p:cNvSpPr>
            <a:spLocks noGrp="1"/>
          </p:cNvSpPr>
          <p:nvPr>
            <p:ph idx="1"/>
          </p:nvPr>
        </p:nvSpPr>
        <p:spPr>
          <a:xfrm>
            <a:off x="838200" y="1039405"/>
            <a:ext cx="10515600" cy="5603104"/>
          </a:xfrm>
        </p:spPr>
        <p:txBody>
          <a:bodyPr>
            <a:noAutofit/>
          </a:bodyPr>
          <a:lstStyle/>
          <a:p>
            <a:pPr marL="0" indent="0">
              <a:buNone/>
            </a:pPr>
            <a:r>
              <a:rPr lang="en-US" altLang="zh-TW" sz="2000" dirty="0" smtClean="0"/>
              <a:t>Given two parametric functions:</a:t>
            </a:r>
          </a:p>
          <a:p>
            <a:pPr marL="0" indent="0">
              <a:buNone/>
            </a:pPr>
            <a:endParaRPr lang="en-US" altLang="zh-TW" sz="2000" dirty="0" smtClean="0"/>
          </a:p>
          <a:p>
            <a:pPr marL="0" indent="0">
              <a:buNone/>
            </a:pPr>
            <a:endParaRPr lang="en-US" altLang="zh-TW" sz="2000" dirty="0" smtClean="0"/>
          </a:p>
          <a:p>
            <a:pPr marL="0" indent="0">
              <a:buNone/>
            </a:pPr>
            <a:endParaRPr lang="en-US" altLang="zh-TW" sz="2000" dirty="0"/>
          </a:p>
          <a:p>
            <a:pPr marL="0" indent="0">
              <a:buNone/>
            </a:pPr>
            <a:endParaRPr lang="en-US" altLang="zh-TW" sz="2000" dirty="0" smtClean="0"/>
          </a:p>
          <a:p>
            <a:pPr marL="0" indent="0">
              <a:buNone/>
            </a:pPr>
            <a:endParaRPr lang="en-US" altLang="zh-TW" sz="2000" dirty="0" smtClean="0"/>
          </a:p>
          <a:p>
            <a:pPr marL="0" indent="0">
              <a:buNone/>
            </a:pPr>
            <a:r>
              <a:rPr lang="en-US" altLang="zh-TW" sz="2000" dirty="0" smtClean="0"/>
              <a:t>Set t = </a:t>
            </a:r>
            <a:r>
              <a:rPr lang="en-US" sz="2000" dirty="0"/>
              <a:t>-</a:t>
            </a:r>
            <a:r>
              <a:rPr lang="en-US" sz="2000" dirty="0" smtClean="0"/>
              <a:t>10:0.025:10. The step size can be adjusted but the curves must be smooth.</a:t>
            </a:r>
            <a:endParaRPr lang="en-US" altLang="zh-TW" sz="2000" dirty="0" smtClean="0"/>
          </a:p>
          <a:p>
            <a:pPr marL="0" indent="0">
              <a:buNone/>
            </a:pPr>
            <a:r>
              <a:rPr lang="en-US" altLang="zh-TW" sz="2000" dirty="0" smtClean="0"/>
              <a:t>We can interpolate the two functions as follows: </a:t>
            </a:r>
          </a:p>
          <a:p>
            <a:pPr marL="0" indent="0">
              <a:buNone/>
            </a:pPr>
            <a:r>
              <a:rPr lang="en-US" altLang="zh-TW" sz="2000" dirty="0" smtClean="0"/>
              <a:t>x(t) </a:t>
            </a:r>
            <a:r>
              <a:rPr lang="en-US" altLang="zh-TW" sz="2000" dirty="0"/>
              <a:t>= </a:t>
            </a:r>
            <a:r>
              <a:rPr lang="en-US" altLang="zh-TW" sz="2000" dirty="0" smtClean="0"/>
              <a:t>(1-k) x1(t) </a:t>
            </a:r>
            <a:r>
              <a:rPr lang="en-US" altLang="zh-TW" sz="2000" dirty="0"/>
              <a:t>+ </a:t>
            </a:r>
            <a:r>
              <a:rPr lang="en-US" altLang="zh-TW" sz="2000" dirty="0" smtClean="0"/>
              <a:t>k x2(t)</a:t>
            </a:r>
          </a:p>
          <a:p>
            <a:pPr marL="0" indent="0">
              <a:buNone/>
            </a:pPr>
            <a:r>
              <a:rPr lang="en-US" altLang="zh-TW" sz="2000" dirty="0" smtClean="0"/>
              <a:t>y(t) = (1-k) y1(t) + k y2(t).</a:t>
            </a:r>
          </a:p>
          <a:p>
            <a:pPr marL="0" indent="0">
              <a:buNone/>
            </a:pPr>
            <a:r>
              <a:rPr lang="en-US" altLang="zh-TW" sz="2000" dirty="0" smtClean="0"/>
              <a:t>k can be computed in two ways. Thus, we produce the animation by interpolating the two functions in two plots. Let h = 0:0.01:1. The two ways are:  </a:t>
            </a:r>
            <a:r>
              <a:rPr lang="en-US" altLang="zh-TW" sz="2000" dirty="0" smtClean="0"/>
              <a:t>k </a:t>
            </a:r>
            <a:r>
              <a:rPr lang="en-US" altLang="zh-TW" sz="2000" dirty="0" smtClean="0"/>
              <a:t>= </a:t>
            </a:r>
            <a:r>
              <a:rPr lang="en-US" sz="2000" dirty="0" smtClean="0"/>
              <a:t>h </a:t>
            </a:r>
            <a:r>
              <a:rPr lang="en-US" sz="2000" dirty="0" smtClean="0"/>
              <a:t>and k = </a:t>
            </a:r>
            <a:r>
              <a:rPr lang="en-US" sz="2000" dirty="0" smtClean="0"/>
              <a:t>sin</a:t>
            </a:r>
            <a:r>
              <a:rPr lang="en-US" sz="2000" baseline="30000" dirty="0" smtClean="0"/>
              <a:t>2</a:t>
            </a:r>
            <a:r>
              <a:rPr lang="en-US" sz="2000" dirty="0" smtClean="0"/>
              <a:t>(h*</a:t>
            </a:r>
            <a:r>
              <a:rPr lang="en-US" sz="2000" dirty="0" smtClean="0">
                <a:sym typeface="Symbol" panose="05050102010706020507" pitchFamily="18" charset="2"/>
              </a:rPr>
              <a:t></a:t>
            </a:r>
            <a:r>
              <a:rPr lang="en-US" sz="2000" dirty="0" smtClean="0"/>
              <a:t>).</a:t>
            </a:r>
            <a:endParaRPr lang="en-US" sz="2000" dirty="0" smtClean="0"/>
          </a:p>
          <a:p>
            <a:pPr marL="0" indent="0">
              <a:buNone/>
            </a:pPr>
            <a:r>
              <a:rPr lang="en-US" altLang="zh-TW" sz="2000" dirty="0" smtClean="0"/>
              <a:t>There </a:t>
            </a:r>
            <a:r>
              <a:rPr lang="en-US" altLang="zh-TW" sz="2000" dirty="0" smtClean="0"/>
              <a:t>must be two plots (use subplots). Each plot shows one interpolation result. The animation must be smooth and interactive. Make sure that the figure window is on top.</a:t>
            </a:r>
          </a:p>
        </p:txBody>
      </p:sp>
      <p:graphicFrame>
        <p:nvGraphicFramePr>
          <p:cNvPr id="4" name="Table 3"/>
          <p:cNvGraphicFramePr>
            <a:graphicFrameLocks noGrp="1"/>
          </p:cNvGraphicFramePr>
          <p:nvPr>
            <p:extLst>
              <p:ext uri="{D42A27DB-BD31-4B8C-83A1-F6EECF244321}">
                <p14:modId xmlns:p14="http://schemas.microsoft.com/office/powerpoint/2010/main" val="4010442694"/>
              </p:ext>
            </p:extLst>
          </p:nvPr>
        </p:nvGraphicFramePr>
        <p:xfrm>
          <a:off x="838200" y="1443305"/>
          <a:ext cx="8128000" cy="173736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2997168502"/>
                    </a:ext>
                  </a:extLst>
                </a:gridCol>
                <a:gridCol w="4064000">
                  <a:extLst>
                    <a:ext uri="{9D8B030D-6E8A-4147-A177-3AD203B41FA5}">
                      <a16:colId xmlns:a16="http://schemas.microsoft.com/office/drawing/2014/main" val="1149885961"/>
                    </a:ext>
                  </a:extLst>
                </a:gridCol>
              </a:tblGrid>
              <a:tr h="370840">
                <a:tc>
                  <a:txBody>
                    <a:bodyPr/>
                    <a:lstStyle/>
                    <a:p>
                      <a:pPr marL="0" indent="0">
                        <a:buNone/>
                      </a:pPr>
                      <a:r>
                        <a:rPr lang="en-US" altLang="zh-TW" sz="1800" dirty="0" smtClean="0">
                          <a:solidFill>
                            <a:schemeClr val="tx1"/>
                          </a:solidFill>
                        </a:rPr>
                        <a:t>Function 1 </a:t>
                      </a:r>
                    </a:p>
                    <a:p>
                      <a:pPr marL="0" indent="0">
                        <a:buNone/>
                      </a:pPr>
                      <a:r>
                        <a:rPr lang="en-US" altLang="zh-TW" sz="1800" dirty="0" smtClean="0">
                          <a:solidFill>
                            <a:schemeClr val="tx1"/>
                          </a:solidFill>
                        </a:rPr>
                        <a:t>x1(t) = a1 * </a:t>
                      </a:r>
                      <a:r>
                        <a:rPr lang="en-US" altLang="zh-TW" sz="1800" dirty="0" smtClean="0">
                          <a:solidFill>
                            <a:schemeClr val="tx1"/>
                          </a:solidFill>
                        </a:rPr>
                        <a:t>cos( </a:t>
                      </a:r>
                      <a:r>
                        <a:rPr lang="en-US" altLang="zh-TW" sz="1800" dirty="0" smtClean="0">
                          <a:solidFill>
                            <a:schemeClr val="tx1"/>
                          </a:solidFill>
                        </a:rPr>
                        <a:t>n1*t + c1 ); </a:t>
                      </a:r>
                    </a:p>
                    <a:p>
                      <a:pPr marL="0" indent="0">
                        <a:buNone/>
                      </a:pPr>
                      <a:r>
                        <a:rPr lang="en-US" altLang="zh-TW" sz="1800" dirty="0" smtClean="0">
                          <a:solidFill>
                            <a:schemeClr val="tx1"/>
                          </a:solidFill>
                        </a:rPr>
                        <a:t>y1(t) = b1 * </a:t>
                      </a:r>
                      <a:r>
                        <a:rPr lang="en-US" altLang="zh-TW" sz="1800" dirty="0" smtClean="0">
                          <a:solidFill>
                            <a:schemeClr val="tx1"/>
                          </a:solidFill>
                        </a:rPr>
                        <a:t>sin(t) * cos</a:t>
                      </a:r>
                      <a:r>
                        <a:rPr lang="en-US" altLang="zh-TW" sz="1800" dirty="0" smtClean="0">
                          <a:solidFill>
                            <a:schemeClr val="tx1"/>
                          </a:solidFill>
                        </a:rPr>
                        <a:t>( t );</a:t>
                      </a:r>
                    </a:p>
                    <a:p>
                      <a:pPr marL="0" indent="0">
                        <a:buNone/>
                      </a:pPr>
                      <a:r>
                        <a:rPr lang="pt-BR" altLang="zh-TW" sz="1800" dirty="0" smtClean="0">
                          <a:solidFill>
                            <a:schemeClr val="tx1"/>
                          </a:solidFill>
                        </a:rPr>
                        <a:t>a1 = 10; b1 = 5; c1 = 0; n1 = 3;</a:t>
                      </a:r>
                      <a:r>
                        <a:rPr lang="en-US" altLang="zh-TW" sz="1800" dirty="0" smtClean="0">
                          <a:solidFill>
                            <a:schemeClr val="tx1"/>
                          </a:solidFill>
                        </a:rPr>
                        <a:t> </a:t>
                      </a:r>
                    </a:p>
                    <a:p>
                      <a:endParaRPr lang="en-US" dirty="0" smtClean="0">
                        <a:solidFill>
                          <a:schemeClr val="tx1"/>
                        </a:solidFill>
                      </a:endParaRPr>
                    </a:p>
                    <a:p>
                      <a:r>
                        <a:rPr lang="en-US" dirty="0" smtClean="0">
                          <a:solidFill>
                            <a:schemeClr val="tx1"/>
                          </a:solidFill>
                        </a:rPr>
                        <a:t>t is the independent variable.</a:t>
                      </a:r>
                      <a:endParaRPr lang="en-US" dirty="0">
                        <a:solidFill>
                          <a:schemeClr val="tx1"/>
                        </a:solidFill>
                      </a:endParaRPr>
                    </a:p>
                  </a:txBody>
                  <a:tcP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800" dirty="0" smtClean="0">
                          <a:solidFill>
                            <a:schemeClr val="tx1"/>
                          </a:solidFill>
                        </a:rPr>
                        <a:t>Function 2 </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800" dirty="0" smtClean="0">
                          <a:solidFill>
                            <a:schemeClr val="tx1"/>
                          </a:solidFill>
                        </a:rPr>
                        <a:t>x2(t) = a2 * ( 2 cos(t) – cos(5t) );	</a:t>
                      </a:r>
                    </a:p>
                    <a:p>
                      <a:pPr marL="0" indent="0">
                        <a:buNone/>
                      </a:pPr>
                      <a:r>
                        <a:rPr lang="en-US" altLang="zh-TW" sz="1800" dirty="0" smtClean="0">
                          <a:solidFill>
                            <a:schemeClr val="tx1"/>
                          </a:solidFill>
                        </a:rPr>
                        <a:t>y2(t) = a2 * ( 2 sin(t) – </a:t>
                      </a:r>
                      <a:r>
                        <a:rPr lang="en-US" altLang="zh-TW" sz="1800" dirty="0" smtClean="0">
                          <a:solidFill>
                            <a:schemeClr val="tx1"/>
                          </a:solidFill>
                        </a:rPr>
                        <a:t>cos(5t</a:t>
                      </a:r>
                      <a:r>
                        <a:rPr lang="en-US" altLang="zh-TW" sz="1800" dirty="0" smtClean="0">
                          <a:solidFill>
                            <a:schemeClr val="tx1"/>
                          </a:solidFill>
                        </a:rPr>
                        <a:t>) );</a:t>
                      </a:r>
                    </a:p>
                    <a:p>
                      <a:pPr marL="0" indent="0">
                        <a:buNone/>
                      </a:pPr>
                      <a:r>
                        <a:rPr lang="en-US" sz="1800" dirty="0" smtClean="0">
                          <a:solidFill>
                            <a:schemeClr val="tx1"/>
                          </a:solidFill>
                        </a:rPr>
                        <a:t>a2 = 5;</a:t>
                      </a:r>
                    </a:p>
                    <a:p>
                      <a:endParaRPr lang="en-US" dirty="0">
                        <a:solidFill>
                          <a:schemeClr val="tx1"/>
                        </a:solidFill>
                      </a:endParaRPr>
                    </a:p>
                  </a:txBody>
                  <a:tcPr>
                    <a:solidFill>
                      <a:schemeClr val="bg1"/>
                    </a:solidFill>
                  </a:tcPr>
                </a:tc>
                <a:extLst>
                  <a:ext uri="{0D108BD9-81ED-4DB2-BD59-A6C34878D82A}">
                    <a16:rowId xmlns:a16="http://schemas.microsoft.com/office/drawing/2014/main" val="2348758256"/>
                  </a:ext>
                </a:extLst>
              </a:tr>
            </a:tbl>
          </a:graphicData>
        </a:graphic>
      </p:graphicFrame>
      <p:sp>
        <p:nvSpPr>
          <p:cNvPr id="5" name="Slide Number Placeholder 4"/>
          <p:cNvSpPr>
            <a:spLocks noGrp="1"/>
          </p:cNvSpPr>
          <p:nvPr>
            <p:ph type="sldNum" sz="quarter" idx="12"/>
          </p:nvPr>
        </p:nvSpPr>
        <p:spPr/>
        <p:txBody>
          <a:bodyPr/>
          <a:lstStyle/>
          <a:p>
            <a:fld id="{40DE4E08-6C90-446D-89F5-3B3453EADC24}" type="slidenum">
              <a:rPr lang="en-US" smtClean="0"/>
              <a:t>18</a:t>
            </a:fld>
            <a:endParaRPr lang="en-US"/>
          </a:p>
        </p:txBody>
      </p:sp>
    </p:spTree>
    <p:extLst>
      <p:ext uri="{BB962C8B-B14F-4D97-AF65-F5344CB8AC3E}">
        <p14:creationId xmlns:p14="http://schemas.microsoft.com/office/powerpoint/2010/main" val="249629152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5750" y="137320"/>
            <a:ext cx="10515600" cy="1325563"/>
          </a:xfrm>
        </p:spPr>
        <p:txBody>
          <a:bodyPr/>
          <a:lstStyle/>
          <a:p>
            <a:r>
              <a:rPr lang="en-US" dirty="0"/>
              <a:t>Problem 1.2. Option </a:t>
            </a:r>
            <a:r>
              <a:rPr lang="en-US" dirty="0" smtClean="0"/>
              <a:t>4. Spotlight Animation</a:t>
            </a:r>
            <a:endParaRPr lang="en-US" dirty="0"/>
          </a:p>
        </p:txBody>
      </p:sp>
      <p:sp>
        <p:nvSpPr>
          <p:cNvPr id="3" name="Content Placeholder 2"/>
          <p:cNvSpPr>
            <a:spLocks noGrp="1"/>
          </p:cNvSpPr>
          <p:nvPr>
            <p:ph idx="1"/>
          </p:nvPr>
        </p:nvSpPr>
        <p:spPr>
          <a:xfrm>
            <a:off x="285749" y="1462883"/>
            <a:ext cx="6009947" cy="5158634"/>
          </a:xfrm>
        </p:spPr>
        <p:txBody>
          <a:bodyPr>
            <a:normAutofit lnSpcReduction="10000"/>
          </a:bodyPr>
          <a:lstStyle/>
          <a:p>
            <a:pPr marL="0" indent="0">
              <a:buNone/>
            </a:pPr>
            <a:r>
              <a:rPr lang="en-US" dirty="0" smtClean="0"/>
              <a:t>Load an image. Resize the image to </a:t>
            </a:r>
            <a:r>
              <a:rPr lang="en-US" dirty="0" smtClean="0"/>
              <a:t>480x480</a:t>
            </a:r>
            <a:r>
              <a:rPr lang="en-US" dirty="0" smtClean="0"/>
              <a:t>. Produce an animation similar to the example on the right side.</a:t>
            </a:r>
          </a:p>
          <a:p>
            <a:pPr marL="0" indent="0">
              <a:buNone/>
            </a:pPr>
            <a:endParaRPr lang="en-US" dirty="0"/>
          </a:p>
          <a:p>
            <a:pPr marL="0" indent="0">
              <a:buNone/>
            </a:pPr>
            <a:r>
              <a:rPr lang="en-US" dirty="0" smtClean="0"/>
              <a:t>Move a spotlight with two regions (with different intensities) along the boundary of the image </a:t>
            </a:r>
            <a:r>
              <a:rPr lang="en-US" b="1" dirty="0" smtClean="0"/>
              <a:t>in counter-clockwise direction</a:t>
            </a:r>
            <a:r>
              <a:rPr lang="en-US" dirty="0" smtClean="0"/>
              <a:t>. </a:t>
            </a:r>
          </a:p>
          <a:p>
            <a:pPr marL="0" indent="0">
              <a:buNone/>
            </a:pPr>
            <a:r>
              <a:rPr lang="en-US" dirty="0" smtClean="0"/>
              <a:t>There are two regions affected by the spotlight: center and outer.  The </a:t>
            </a:r>
            <a:r>
              <a:rPr lang="en-US" b="1" dirty="0" smtClean="0"/>
              <a:t>center region becomes brighter</a:t>
            </a:r>
            <a:r>
              <a:rPr lang="en-US" dirty="0" smtClean="0"/>
              <a:t>. In the </a:t>
            </a:r>
            <a:r>
              <a:rPr lang="en-US" b="1" dirty="0" smtClean="0">
                <a:solidFill>
                  <a:schemeClr val="accent5">
                    <a:lumMod val="75000"/>
                  </a:schemeClr>
                </a:solidFill>
              </a:rPr>
              <a:t>outer region</a:t>
            </a:r>
            <a:r>
              <a:rPr lang="en-US" dirty="0" smtClean="0"/>
              <a:t>, the </a:t>
            </a:r>
            <a:r>
              <a:rPr lang="en-US" b="1" dirty="0" smtClean="0">
                <a:solidFill>
                  <a:schemeClr val="accent5">
                    <a:lumMod val="75000"/>
                  </a:schemeClr>
                </a:solidFill>
              </a:rPr>
              <a:t>green and blue components become stronger</a:t>
            </a:r>
            <a:r>
              <a:rPr lang="en-US" dirty="0" smtClean="0"/>
              <a:t>.</a:t>
            </a:r>
          </a:p>
          <a:p>
            <a:pPr marL="0" indent="0">
              <a:buNone/>
            </a:pPr>
            <a:endParaRPr lang="en-US" dirty="0"/>
          </a:p>
        </p:txBody>
      </p:sp>
      <p:sp>
        <p:nvSpPr>
          <p:cNvPr id="6" name="TextBox 5"/>
          <p:cNvSpPr txBox="1"/>
          <p:nvPr/>
        </p:nvSpPr>
        <p:spPr>
          <a:xfrm>
            <a:off x="8145632" y="1156351"/>
            <a:ext cx="2673617" cy="369332"/>
          </a:xfrm>
          <a:prstGeom prst="rect">
            <a:avLst/>
          </a:prstGeom>
          <a:noFill/>
        </p:spPr>
        <p:txBody>
          <a:bodyPr wrap="none" rtlCol="0">
            <a:spAutoFit/>
          </a:bodyPr>
          <a:lstStyle/>
          <a:p>
            <a:r>
              <a:rPr lang="en-US" b="1" dirty="0" smtClean="0"/>
              <a:t>Play to see the animation.</a:t>
            </a:r>
            <a:endParaRPr lang="en-US" b="1" dirty="0"/>
          </a:p>
        </p:txBody>
      </p:sp>
      <p:sp>
        <p:nvSpPr>
          <p:cNvPr id="4" name="Slide Number Placeholder 3"/>
          <p:cNvSpPr>
            <a:spLocks noGrp="1"/>
          </p:cNvSpPr>
          <p:nvPr>
            <p:ph type="sldNum" sz="quarter" idx="12"/>
          </p:nvPr>
        </p:nvSpPr>
        <p:spPr/>
        <p:txBody>
          <a:bodyPr/>
          <a:lstStyle/>
          <a:p>
            <a:fld id="{40DE4E08-6C90-446D-89F5-3B3453EADC24}" type="slidenum">
              <a:rPr lang="en-US" smtClean="0"/>
              <a:t>19</a:t>
            </a:fld>
            <a:endParaRPr lang="en-US"/>
          </a:p>
        </p:txBody>
      </p:sp>
      <p:pic>
        <p:nvPicPr>
          <p:cNvPr id="8" name="spotlight">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13008" t="8944" r="12805" b="10377"/>
          <a:stretch/>
        </p:blipFill>
        <p:spPr>
          <a:xfrm>
            <a:off x="7251654" y="1588483"/>
            <a:ext cx="4406945" cy="4588052"/>
          </a:xfrm>
          <a:prstGeom prst="rect">
            <a:avLst/>
          </a:prstGeom>
        </p:spPr>
      </p:pic>
    </p:spTree>
    <p:extLst>
      <p:ext uri="{BB962C8B-B14F-4D97-AF65-F5344CB8AC3E}">
        <p14:creationId xmlns:p14="http://schemas.microsoft.com/office/powerpoint/2010/main" val="28478636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8"/>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8"/>
                                        </p:tgtEl>
                                      </p:cBhvr>
                                    </p:cmd>
                                  </p:childTnLst>
                                </p:cTn>
                              </p:par>
                            </p:childTnLst>
                          </p:cTn>
                        </p:par>
                      </p:childTnLst>
                    </p:cTn>
                  </p:par>
                </p:childTnLst>
              </p:cTn>
              <p:nextCondLst>
                <p:cond evt="onClick" delay="0">
                  <p:tgtEl>
                    <p:spTgt spid="8"/>
                  </p:tgtEl>
                </p:cond>
              </p:nextCondLst>
            </p:seq>
            <p:video>
              <p:cMediaNode vol="80000">
                <p:cTn id="7" fill="hold" display="0">
                  <p:stCondLst>
                    <p:cond delay="indefinite"/>
                  </p:stCondLst>
                </p:cTn>
                <p:tgtEl>
                  <p:spTgt spid="8"/>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Content</a:t>
            </a:r>
            <a:endParaRPr lang="zh-TW" altLang="en-US" dirty="0"/>
          </a:p>
        </p:txBody>
      </p:sp>
      <p:sp>
        <p:nvSpPr>
          <p:cNvPr id="3" name="內容版面配置區 2"/>
          <p:cNvSpPr>
            <a:spLocks noGrp="1"/>
          </p:cNvSpPr>
          <p:nvPr>
            <p:ph idx="1"/>
          </p:nvPr>
        </p:nvSpPr>
        <p:spPr/>
        <p:txBody>
          <a:bodyPr/>
          <a:lstStyle/>
          <a:p>
            <a:pPr marL="0" indent="0">
              <a:buNone/>
            </a:pPr>
            <a:r>
              <a:rPr lang="en-US" altLang="zh-TW" dirty="0" smtClean="0"/>
              <a:t>There are two problems. You must answer all of them.</a:t>
            </a:r>
          </a:p>
          <a:p>
            <a:pPr marL="0" indent="0">
              <a:buNone/>
            </a:pPr>
            <a:endParaRPr lang="en-US" altLang="zh-TW" dirty="0" smtClean="0"/>
          </a:p>
          <a:p>
            <a:pPr marL="0" indent="0">
              <a:buNone/>
            </a:pPr>
            <a:r>
              <a:rPr lang="en-US" altLang="zh-TW" dirty="0" smtClean="0"/>
              <a:t>Write a program to solve each problem. The program must be interactive. You can press keys to generate key events for your program to handle.</a:t>
            </a:r>
          </a:p>
          <a:p>
            <a:pPr marL="0" indent="0">
              <a:buNone/>
            </a:pPr>
            <a:endParaRPr lang="en-US" altLang="zh-TW" dirty="0"/>
          </a:p>
          <a:p>
            <a:pPr marL="0" indent="0">
              <a:buNone/>
            </a:pPr>
            <a:r>
              <a:rPr lang="en-US" altLang="zh-TW" dirty="0"/>
              <a:t>You can create new files for functions</a:t>
            </a:r>
            <a:r>
              <a:rPr lang="en-US" altLang="zh-TW" dirty="0" smtClean="0"/>
              <a:t>.</a:t>
            </a:r>
          </a:p>
          <a:p>
            <a:pPr marL="0" indent="0">
              <a:buNone/>
            </a:pPr>
            <a:endParaRPr lang="en-US" altLang="zh-TW" dirty="0"/>
          </a:p>
          <a:p>
            <a:pPr marL="0" indent="0">
              <a:buNone/>
            </a:pPr>
            <a:r>
              <a:rPr lang="en-US" altLang="zh-TW" dirty="0" smtClean="0"/>
              <a:t>If there are templates, you can use them.</a:t>
            </a:r>
          </a:p>
          <a:p>
            <a:pPr marL="0" indent="0">
              <a:buNone/>
            </a:pPr>
            <a:endParaRPr lang="en-US" altLang="zh-TW" dirty="0"/>
          </a:p>
          <a:p>
            <a:pPr marL="0" indent="0">
              <a:buNone/>
            </a:pPr>
            <a:endParaRPr lang="zh-TW" altLang="en-US" dirty="0"/>
          </a:p>
          <a:p>
            <a:pPr marL="0" indent="0">
              <a:buNone/>
            </a:pPr>
            <a:endParaRPr lang="zh-TW" altLang="en-US" dirty="0"/>
          </a:p>
        </p:txBody>
      </p:sp>
      <p:sp>
        <p:nvSpPr>
          <p:cNvPr id="4" name="Slide Number Placeholder 3"/>
          <p:cNvSpPr>
            <a:spLocks noGrp="1"/>
          </p:cNvSpPr>
          <p:nvPr>
            <p:ph type="sldNum" sz="quarter" idx="12"/>
          </p:nvPr>
        </p:nvSpPr>
        <p:spPr/>
        <p:txBody>
          <a:bodyPr/>
          <a:lstStyle/>
          <a:p>
            <a:fld id="{40DE4E08-6C90-446D-89F5-3B3453EADC24}" type="slidenum">
              <a:rPr lang="en-US" smtClean="0"/>
              <a:t>2</a:t>
            </a:fld>
            <a:endParaRPr lang="en-US"/>
          </a:p>
        </p:txBody>
      </p:sp>
    </p:spTree>
    <p:extLst>
      <p:ext uri="{BB962C8B-B14F-4D97-AF65-F5344CB8AC3E}">
        <p14:creationId xmlns:p14="http://schemas.microsoft.com/office/powerpoint/2010/main" val="35171826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(60%) Problem </a:t>
            </a:r>
            <a:r>
              <a:rPr lang="en-US" dirty="0"/>
              <a:t>1.2. </a:t>
            </a:r>
            <a:r>
              <a:rPr lang="en-US" dirty="0" smtClean="0"/>
              <a:t>Marking Scheme</a:t>
            </a:r>
            <a:endParaRPr lang="en-US" dirty="0"/>
          </a:p>
        </p:txBody>
      </p:sp>
      <p:sp>
        <p:nvSpPr>
          <p:cNvPr id="3" name="Content Placeholder 2"/>
          <p:cNvSpPr>
            <a:spLocks noGrp="1"/>
          </p:cNvSpPr>
          <p:nvPr>
            <p:ph idx="1"/>
          </p:nvPr>
        </p:nvSpPr>
        <p:spPr>
          <a:xfrm>
            <a:off x="393700" y="1384299"/>
            <a:ext cx="11430000" cy="5337175"/>
          </a:xfrm>
        </p:spPr>
        <p:txBody>
          <a:bodyPr>
            <a:normAutofit fontScale="92500" lnSpcReduction="10000"/>
          </a:bodyPr>
          <a:lstStyle/>
          <a:p>
            <a:r>
              <a:rPr lang="en-US" dirty="0" smtClean="0"/>
              <a:t>(</a:t>
            </a:r>
            <a:r>
              <a:rPr lang="en-US" dirty="0"/>
              <a:t>5%) Show the main menu</a:t>
            </a:r>
            <a:r>
              <a:rPr lang="en-US" dirty="0" smtClean="0"/>
              <a:t>.</a:t>
            </a:r>
            <a:endParaRPr lang="en-US" dirty="0" smtClean="0"/>
          </a:p>
          <a:p>
            <a:r>
              <a:rPr lang="en-US" dirty="0" smtClean="0"/>
              <a:t>(</a:t>
            </a:r>
            <a:r>
              <a:rPr lang="en-US" dirty="0" smtClean="0"/>
              <a:t>5%) Option 1: the animation is </a:t>
            </a:r>
            <a:r>
              <a:rPr lang="en-US" dirty="0" smtClean="0"/>
              <a:t>correct (curve color is changing, …).</a:t>
            </a:r>
            <a:endParaRPr lang="en-US" dirty="0" smtClean="0"/>
          </a:p>
          <a:p>
            <a:r>
              <a:rPr lang="en-US" dirty="0"/>
              <a:t>(5%) Option </a:t>
            </a:r>
            <a:r>
              <a:rPr lang="en-US" dirty="0" smtClean="0"/>
              <a:t>2: the animation is </a:t>
            </a:r>
            <a:r>
              <a:rPr lang="en-US" dirty="0" smtClean="0"/>
              <a:t>correct (moving point, filled region, …).</a:t>
            </a:r>
            <a:endParaRPr lang="en-US" dirty="0" smtClean="0"/>
          </a:p>
          <a:p>
            <a:r>
              <a:rPr lang="en-US" dirty="0"/>
              <a:t>(5%) </a:t>
            </a:r>
            <a:r>
              <a:rPr lang="en-US" dirty="0" smtClean="0"/>
              <a:t>Option 3: the animation is </a:t>
            </a:r>
            <a:r>
              <a:rPr lang="en-US" dirty="0" smtClean="0"/>
              <a:t>correct (two subplots</a:t>
            </a:r>
            <a:r>
              <a:rPr lang="en-US" smtClean="0"/>
              <a:t>, interpolation, …).</a:t>
            </a:r>
            <a:endParaRPr lang="en-US" dirty="0" smtClean="0"/>
          </a:p>
          <a:p>
            <a:r>
              <a:rPr lang="en-US" dirty="0"/>
              <a:t>(5%) Option </a:t>
            </a:r>
            <a:r>
              <a:rPr lang="en-US" dirty="0" smtClean="0"/>
              <a:t>4: the animation is </a:t>
            </a:r>
            <a:r>
              <a:rPr lang="en-US" dirty="0" smtClean="0"/>
              <a:t>correct (color, counterclockwise, …).</a:t>
            </a:r>
          </a:p>
          <a:p>
            <a:r>
              <a:rPr lang="en-US" dirty="0" smtClean="0"/>
              <a:t>(5</a:t>
            </a:r>
            <a:r>
              <a:rPr lang="en-US" dirty="0" smtClean="0"/>
              <a:t>%) Handle all the key events </a:t>
            </a:r>
            <a:r>
              <a:rPr lang="en-US" dirty="0" smtClean="0"/>
              <a:t>(‘s’ and ‘m’) correctly </a:t>
            </a:r>
            <a:r>
              <a:rPr lang="en-US" dirty="0" smtClean="0"/>
              <a:t>in options 1 and 2.</a:t>
            </a:r>
          </a:p>
          <a:p>
            <a:r>
              <a:rPr lang="en-US" dirty="0"/>
              <a:t>(5%) </a:t>
            </a:r>
            <a:r>
              <a:rPr lang="en-US" dirty="0" smtClean="0"/>
              <a:t>Handle </a:t>
            </a:r>
            <a:r>
              <a:rPr lang="en-US" dirty="0"/>
              <a:t>all the key events </a:t>
            </a:r>
            <a:r>
              <a:rPr lang="en-US" dirty="0"/>
              <a:t>(‘s’ and ‘m’) correctly </a:t>
            </a:r>
            <a:r>
              <a:rPr lang="en-US" dirty="0"/>
              <a:t>in options </a:t>
            </a:r>
            <a:r>
              <a:rPr lang="en-US" dirty="0" smtClean="0"/>
              <a:t>3 </a:t>
            </a:r>
            <a:r>
              <a:rPr lang="en-US" dirty="0"/>
              <a:t>and </a:t>
            </a:r>
            <a:r>
              <a:rPr lang="en-US" dirty="0" smtClean="0"/>
              <a:t>4.</a:t>
            </a:r>
          </a:p>
          <a:p>
            <a:r>
              <a:rPr lang="en-US" dirty="0" smtClean="0"/>
              <a:t>(4%) Handle at </a:t>
            </a:r>
            <a:r>
              <a:rPr lang="en-US" dirty="0"/>
              <a:t>the least </a:t>
            </a:r>
            <a:r>
              <a:rPr lang="en-US" dirty="0" smtClean="0"/>
              <a:t>2 options </a:t>
            </a:r>
            <a:r>
              <a:rPr lang="en-US" dirty="0" smtClean="0"/>
              <a:t>correctly (animation and key events).</a:t>
            </a:r>
            <a:endParaRPr lang="en-US" dirty="0" smtClean="0"/>
          </a:p>
          <a:p>
            <a:r>
              <a:rPr lang="en-US" dirty="0" smtClean="0"/>
              <a:t>(10%) </a:t>
            </a:r>
            <a:r>
              <a:rPr lang="en-US" dirty="0" smtClean="0"/>
              <a:t>Handle </a:t>
            </a:r>
            <a:r>
              <a:rPr lang="en-US" dirty="0"/>
              <a:t>at least </a:t>
            </a:r>
            <a:r>
              <a:rPr lang="en-US" dirty="0" smtClean="0"/>
              <a:t>3 options </a:t>
            </a:r>
            <a:r>
              <a:rPr lang="en-US" dirty="0"/>
              <a:t>correctly (animation and key events).</a:t>
            </a:r>
            <a:endParaRPr lang="en-US" dirty="0"/>
          </a:p>
          <a:p>
            <a:r>
              <a:rPr lang="en-US" dirty="0" smtClean="0"/>
              <a:t>(</a:t>
            </a:r>
            <a:r>
              <a:rPr lang="en-US" dirty="0" smtClean="0"/>
              <a:t>10%) </a:t>
            </a:r>
            <a:r>
              <a:rPr lang="en-US" dirty="0" smtClean="0"/>
              <a:t>Handle all the four options </a:t>
            </a:r>
            <a:r>
              <a:rPr lang="en-US" dirty="0"/>
              <a:t>correctly (animation and key events).</a:t>
            </a:r>
            <a:endParaRPr lang="en-US" dirty="0" smtClean="0"/>
          </a:p>
          <a:p>
            <a:r>
              <a:rPr lang="en-US" dirty="0" smtClean="0"/>
              <a:t>(1%) Press ‘q’ to show student ID, close all figure windows, and then quit the program</a:t>
            </a:r>
            <a:r>
              <a:rPr lang="en-US" dirty="0" smtClean="0"/>
              <a:t>. </a:t>
            </a:r>
            <a:r>
              <a:rPr lang="en-US" b="1" dirty="0" smtClean="0"/>
              <a:t>If you do not implement this item, deduct 20%.</a:t>
            </a:r>
            <a:endParaRPr lang="en-US" b="1" dirty="0"/>
          </a:p>
          <a:p>
            <a:endParaRPr lang="en-US" dirty="0" smtClean="0"/>
          </a:p>
          <a:p>
            <a:endParaRPr lang="en-US" dirty="0" smtClean="0"/>
          </a:p>
        </p:txBody>
      </p:sp>
      <p:sp>
        <p:nvSpPr>
          <p:cNvPr id="4" name="Slide Number Placeholder 3"/>
          <p:cNvSpPr>
            <a:spLocks noGrp="1"/>
          </p:cNvSpPr>
          <p:nvPr>
            <p:ph type="sldNum" sz="quarter" idx="12"/>
          </p:nvPr>
        </p:nvSpPr>
        <p:spPr/>
        <p:txBody>
          <a:bodyPr/>
          <a:lstStyle/>
          <a:p>
            <a:fld id="{40DE4E08-6C90-446D-89F5-3B3453EADC24}" type="slidenum">
              <a:rPr lang="en-US" smtClean="0"/>
              <a:t>20</a:t>
            </a:fld>
            <a:endParaRPr lang="en-US"/>
          </a:p>
        </p:txBody>
      </p:sp>
    </p:spTree>
    <p:extLst>
      <p:ext uri="{BB962C8B-B14F-4D97-AF65-F5344CB8AC3E}">
        <p14:creationId xmlns:p14="http://schemas.microsoft.com/office/powerpoint/2010/main" val="6838216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End</a:t>
            </a:r>
            <a:endParaRPr lang="en-US" dirty="0"/>
          </a:p>
        </p:txBody>
      </p:sp>
      <p:sp>
        <p:nvSpPr>
          <p:cNvPr id="3" name="Content Placeholder 2"/>
          <p:cNvSpPr>
            <a:spLocks noGrp="1"/>
          </p:cNvSpPr>
          <p:nvPr>
            <p:ph idx="1"/>
          </p:nvPr>
        </p:nvSpPr>
        <p:spPr/>
        <p:txBody>
          <a:bodyPr/>
          <a:lstStyle/>
          <a:p>
            <a:r>
              <a:rPr lang="en-US" dirty="0" smtClean="0"/>
              <a:t>Enjoy MATLAB Programming.</a:t>
            </a:r>
            <a:endParaRPr lang="en-US" dirty="0"/>
          </a:p>
        </p:txBody>
      </p:sp>
      <p:sp>
        <p:nvSpPr>
          <p:cNvPr id="4" name="Slide Number Placeholder 3"/>
          <p:cNvSpPr>
            <a:spLocks noGrp="1"/>
          </p:cNvSpPr>
          <p:nvPr>
            <p:ph type="sldNum" sz="quarter" idx="12"/>
          </p:nvPr>
        </p:nvSpPr>
        <p:spPr/>
        <p:txBody>
          <a:bodyPr/>
          <a:lstStyle/>
          <a:p>
            <a:fld id="{40DE4E08-6C90-446D-89F5-3B3453EADC24}" type="slidenum">
              <a:rPr lang="en-US" smtClean="0"/>
              <a:t>21</a:t>
            </a:fld>
            <a:endParaRPr lang="en-US"/>
          </a:p>
        </p:txBody>
      </p:sp>
    </p:spTree>
    <p:extLst>
      <p:ext uri="{BB962C8B-B14F-4D97-AF65-F5344CB8AC3E}">
        <p14:creationId xmlns:p14="http://schemas.microsoft.com/office/powerpoint/2010/main" val="151198760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About demo video and demo programs.</a:t>
            </a:r>
            <a:endParaRPr lang="en-US" dirty="0"/>
          </a:p>
        </p:txBody>
      </p:sp>
      <p:sp>
        <p:nvSpPr>
          <p:cNvPr id="3" name="Content Placeholder 2"/>
          <p:cNvSpPr>
            <a:spLocks noGrp="1"/>
          </p:cNvSpPr>
          <p:nvPr>
            <p:ph idx="1"/>
          </p:nvPr>
        </p:nvSpPr>
        <p:spPr/>
        <p:txBody>
          <a:bodyPr>
            <a:normAutofit/>
          </a:bodyPr>
          <a:lstStyle/>
          <a:p>
            <a:pPr marL="0" indent="0">
              <a:buNone/>
            </a:pPr>
            <a:r>
              <a:rPr lang="en-US" sz="3200" b="1" dirty="0" smtClean="0">
                <a:solidFill>
                  <a:srgbClr val="C00000"/>
                </a:solidFill>
              </a:rPr>
              <a:t>A demo video or a demo program may have bugs. They show or illustrate roughly the results. These results may not be exactly the same as the requirements stated in the instruction. They are for your own reference and you do not need to refer to them. </a:t>
            </a:r>
          </a:p>
          <a:p>
            <a:pPr marL="0" indent="0">
              <a:buNone/>
            </a:pPr>
            <a:endParaRPr lang="en-US" sz="3200" b="1" dirty="0">
              <a:solidFill>
                <a:srgbClr val="C00000"/>
              </a:solidFill>
            </a:endParaRPr>
          </a:p>
          <a:p>
            <a:pPr marL="0" indent="0">
              <a:buNone/>
            </a:pPr>
            <a:r>
              <a:rPr lang="en-US" sz="3200" b="1" dirty="0" smtClean="0">
                <a:solidFill>
                  <a:srgbClr val="C00000"/>
                </a:solidFill>
              </a:rPr>
              <a:t>You must follow the instruction to finish your programs.</a:t>
            </a:r>
            <a:endParaRPr lang="en-US" sz="3200" b="1" dirty="0">
              <a:solidFill>
                <a:srgbClr val="C00000"/>
              </a:solidFill>
            </a:endParaRPr>
          </a:p>
        </p:txBody>
      </p:sp>
      <p:sp>
        <p:nvSpPr>
          <p:cNvPr id="4" name="Slide Number Placeholder 3"/>
          <p:cNvSpPr>
            <a:spLocks noGrp="1"/>
          </p:cNvSpPr>
          <p:nvPr>
            <p:ph type="sldNum" sz="quarter" idx="12"/>
          </p:nvPr>
        </p:nvSpPr>
        <p:spPr/>
        <p:txBody>
          <a:bodyPr/>
          <a:lstStyle/>
          <a:p>
            <a:fld id="{40DE4E08-6C90-446D-89F5-3B3453EADC24}" type="slidenum">
              <a:rPr lang="en-US" smtClean="0"/>
              <a:t>3</a:t>
            </a:fld>
            <a:endParaRPr lang="en-US"/>
          </a:p>
        </p:txBody>
      </p:sp>
    </p:spTree>
    <p:extLst>
      <p:ext uri="{BB962C8B-B14F-4D97-AF65-F5344CB8AC3E}">
        <p14:creationId xmlns:p14="http://schemas.microsoft.com/office/powerpoint/2010/main" val="29775543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Program file name format</a:t>
            </a:r>
            <a:endParaRPr lang="en-US" dirty="0"/>
          </a:p>
        </p:txBody>
      </p:sp>
      <p:sp>
        <p:nvSpPr>
          <p:cNvPr id="3" name="Content Placeholder 2"/>
          <p:cNvSpPr>
            <a:spLocks noGrp="1"/>
          </p:cNvSpPr>
          <p:nvPr>
            <p:ph idx="1"/>
          </p:nvPr>
        </p:nvSpPr>
        <p:spPr>
          <a:xfrm>
            <a:off x="838200" y="1825624"/>
            <a:ext cx="10515600" cy="4818243"/>
          </a:xfrm>
        </p:spPr>
        <p:txBody>
          <a:bodyPr>
            <a:normAutofit fontScale="85000" lnSpcReduction="10000"/>
          </a:bodyPr>
          <a:lstStyle/>
          <a:p>
            <a:pPr marL="0" indent="0">
              <a:buNone/>
            </a:pPr>
            <a:r>
              <a:rPr lang="en-US" dirty="0" smtClean="0"/>
              <a:t>Write all your programs in a folder. The folder name is mat_exam_01_student_ID. For example, if your ID is 12345678, the folder name </a:t>
            </a:r>
            <a:r>
              <a:rPr lang="en-US" smtClean="0"/>
              <a:t>is mat_exam_01_12345678</a:t>
            </a:r>
            <a:r>
              <a:rPr lang="en-US" dirty="0" smtClean="0"/>
              <a:t>.</a:t>
            </a:r>
          </a:p>
          <a:p>
            <a:pPr marL="0" indent="0">
              <a:buNone/>
            </a:pPr>
            <a:endParaRPr lang="en-US" dirty="0" smtClean="0"/>
          </a:p>
          <a:p>
            <a:pPr marL="0" indent="0">
              <a:buNone/>
            </a:pPr>
            <a:r>
              <a:rPr lang="en-US" dirty="0" smtClean="0"/>
              <a:t>Zip the folder and upload it.</a:t>
            </a:r>
          </a:p>
          <a:p>
            <a:pPr marL="0" indent="0">
              <a:buNone/>
            </a:pPr>
            <a:endParaRPr lang="en-US" dirty="0" smtClean="0"/>
          </a:p>
          <a:p>
            <a:pPr marL="0" indent="0">
              <a:buNone/>
            </a:pPr>
            <a:r>
              <a:rPr lang="en-US" dirty="0" smtClean="0"/>
              <a:t>Write </a:t>
            </a:r>
            <a:r>
              <a:rPr lang="en-US" b="1" dirty="0"/>
              <a:t>a</a:t>
            </a:r>
            <a:r>
              <a:rPr lang="en-US" b="1" dirty="0" smtClean="0"/>
              <a:t> program for each problem </a:t>
            </a:r>
            <a:r>
              <a:rPr lang="en-US" dirty="0" smtClean="0"/>
              <a:t>in </a:t>
            </a:r>
            <a:r>
              <a:rPr lang="en-US" b="1" dirty="0" smtClean="0"/>
              <a:t>one</a:t>
            </a:r>
            <a:r>
              <a:rPr lang="en-US" dirty="0" smtClean="0"/>
              <a:t> </a:t>
            </a:r>
            <a:r>
              <a:rPr lang="en-US" b="1" dirty="0" smtClean="0"/>
              <a:t>file</a:t>
            </a:r>
            <a:r>
              <a:rPr lang="en-US" dirty="0" smtClean="0"/>
              <a:t>.</a:t>
            </a:r>
          </a:p>
          <a:p>
            <a:pPr marL="0" indent="0">
              <a:buNone/>
            </a:pPr>
            <a:r>
              <a:rPr lang="en-US" dirty="0" smtClean="0"/>
              <a:t>The file name is ex01_X_yourStudentID.m, where</a:t>
            </a:r>
            <a:r>
              <a:rPr lang="zh-TW" altLang="en-US" dirty="0" smtClean="0"/>
              <a:t> </a:t>
            </a:r>
            <a:r>
              <a:rPr lang="en-US" altLang="zh-TW" dirty="0" smtClean="0"/>
              <a:t>X</a:t>
            </a:r>
            <a:r>
              <a:rPr lang="zh-TW" altLang="en-US" dirty="0" smtClean="0"/>
              <a:t> </a:t>
            </a:r>
            <a:r>
              <a:rPr lang="en-US" altLang="zh-TW" dirty="0" smtClean="0"/>
              <a:t>is the problem number.</a:t>
            </a:r>
            <a:endParaRPr lang="en-US" dirty="0" smtClean="0"/>
          </a:p>
          <a:p>
            <a:pPr marL="0" indent="0">
              <a:buNone/>
            </a:pPr>
            <a:r>
              <a:rPr lang="en-US" dirty="0" smtClean="0"/>
              <a:t>For example, if your student ID is 12345678 and the problem number is 3, then the file name must be </a:t>
            </a:r>
            <a:r>
              <a:rPr lang="en-US" b="1" dirty="0" smtClean="0">
                <a:solidFill>
                  <a:srgbClr val="0000FF"/>
                </a:solidFill>
              </a:rPr>
              <a:t>ex01_3_12345678.m</a:t>
            </a:r>
            <a:r>
              <a:rPr lang="en-US" dirty="0" smtClean="0"/>
              <a:t>.</a:t>
            </a:r>
          </a:p>
          <a:p>
            <a:pPr marL="0" indent="0">
              <a:buNone/>
            </a:pPr>
            <a:endParaRPr lang="en-US" dirty="0" smtClean="0"/>
          </a:p>
          <a:p>
            <a:pPr marL="0" indent="0">
              <a:buNone/>
            </a:pPr>
            <a:r>
              <a:rPr lang="en-US" altLang="zh-TW" dirty="0" smtClean="0"/>
              <a:t>You must not </a:t>
            </a:r>
            <a:r>
              <a:rPr lang="en-US" altLang="zh-TW" dirty="0"/>
              <a:t>output all </a:t>
            </a:r>
            <a:r>
              <a:rPr lang="en-US" altLang="zh-TW" dirty="0" smtClean="0"/>
              <a:t>the intermediate </a:t>
            </a:r>
            <a:r>
              <a:rPr lang="en-US" altLang="zh-TW" dirty="0"/>
              <a:t>results</a:t>
            </a:r>
            <a:r>
              <a:rPr lang="en-US" altLang="zh-TW" dirty="0" smtClean="0"/>
              <a:t>.</a:t>
            </a:r>
            <a:endParaRPr lang="en-US" dirty="0" smtClean="0"/>
          </a:p>
          <a:p>
            <a:pPr marL="0" indent="0">
              <a:buNone/>
            </a:pPr>
            <a:r>
              <a:rPr lang="en-US" dirty="0" smtClean="0"/>
              <a:t>Output the results that are required only.</a:t>
            </a:r>
          </a:p>
        </p:txBody>
      </p:sp>
      <p:sp>
        <p:nvSpPr>
          <p:cNvPr id="4" name="Slide Number Placeholder 3"/>
          <p:cNvSpPr>
            <a:spLocks noGrp="1"/>
          </p:cNvSpPr>
          <p:nvPr>
            <p:ph type="sldNum" sz="quarter" idx="12"/>
          </p:nvPr>
        </p:nvSpPr>
        <p:spPr/>
        <p:txBody>
          <a:bodyPr/>
          <a:lstStyle/>
          <a:p>
            <a:fld id="{40DE4E08-6C90-446D-89F5-3B3453EADC24}" type="slidenum">
              <a:rPr lang="en-US" smtClean="0"/>
              <a:t>4</a:t>
            </a:fld>
            <a:endParaRPr lang="en-US"/>
          </a:p>
        </p:txBody>
      </p:sp>
    </p:spTree>
    <p:extLst>
      <p:ext uri="{BB962C8B-B14F-4D97-AF65-F5344CB8AC3E}">
        <p14:creationId xmlns:p14="http://schemas.microsoft.com/office/powerpoint/2010/main" val="15635822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File content header</a:t>
            </a:r>
            <a:endParaRPr lang="en-US" dirty="0"/>
          </a:p>
        </p:txBody>
      </p:sp>
      <p:sp>
        <p:nvSpPr>
          <p:cNvPr id="3" name="Content Placeholder 2"/>
          <p:cNvSpPr>
            <a:spLocks noGrp="1"/>
          </p:cNvSpPr>
          <p:nvPr>
            <p:ph idx="1"/>
          </p:nvPr>
        </p:nvSpPr>
        <p:spPr/>
        <p:txBody>
          <a:bodyPr>
            <a:normAutofit fontScale="77500" lnSpcReduction="20000"/>
          </a:bodyPr>
          <a:lstStyle/>
          <a:p>
            <a:pPr marL="0" indent="0">
              <a:buNone/>
            </a:pPr>
            <a:r>
              <a:rPr lang="en-US" sz="3100" b="1" dirty="0" smtClean="0"/>
              <a:t>At the top of the file, write down your name, ID, email address, department, and date. If you do not do so, you receive a score of zero in the corresponding problem.</a:t>
            </a:r>
            <a:endParaRPr lang="en-US" sz="3100" b="1" dirty="0"/>
          </a:p>
          <a:p>
            <a:pPr marL="0" indent="0">
              <a:buNone/>
            </a:pPr>
            <a:r>
              <a:rPr lang="en-US" dirty="0" smtClean="0"/>
              <a:t>%%%%%%%%%%%%%%%%%%%%%%%%%%%</a:t>
            </a:r>
          </a:p>
          <a:p>
            <a:pPr marL="0" indent="0">
              <a:buNone/>
            </a:pPr>
            <a:r>
              <a:rPr lang="en-US" dirty="0" smtClean="0"/>
              <a:t>% </a:t>
            </a:r>
            <a:r>
              <a:rPr lang="en-US" smtClean="0"/>
              <a:t>Final Exam </a:t>
            </a:r>
            <a:r>
              <a:rPr lang="en-US" dirty="0" smtClean="0"/>
              <a:t>Number: …</a:t>
            </a:r>
          </a:p>
          <a:p>
            <a:pPr marL="0" indent="0">
              <a:buNone/>
            </a:pPr>
            <a:r>
              <a:rPr lang="en-US" dirty="0" smtClean="0"/>
              <a:t>% Problem number: …</a:t>
            </a:r>
          </a:p>
          <a:p>
            <a:pPr marL="0" indent="0">
              <a:buNone/>
            </a:pPr>
            <a:r>
              <a:rPr lang="en-US" dirty="0" smtClean="0"/>
              <a:t>% Student Name:  …</a:t>
            </a:r>
          </a:p>
          <a:p>
            <a:pPr marL="0" indent="0">
              <a:buNone/>
            </a:pPr>
            <a:r>
              <a:rPr lang="en-US" dirty="0" smtClean="0"/>
              <a:t>% Student ID: …</a:t>
            </a:r>
          </a:p>
          <a:p>
            <a:pPr marL="0" indent="0">
              <a:buNone/>
            </a:pPr>
            <a:r>
              <a:rPr lang="en-US" dirty="0" smtClean="0"/>
              <a:t>% Email address: …</a:t>
            </a:r>
          </a:p>
          <a:p>
            <a:pPr marL="0" indent="0">
              <a:buNone/>
            </a:pPr>
            <a:r>
              <a:rPr lang="en-US" dirty="0" smtClean="0"/>
              <a:t>% Department:</a:t>
            </a:r>
          </a:p>
          <a:p>
            <a:pPr marL="0" indent="0">
              <a:buNone/>
            </a:pPr>
            <a:r>
              <a:rPr lang="en-US" dirty="0" smtClean="0"/>
              <a:t>% Date: ….</a:t>
            </a:r>
          </a:p>
          <a:p>
            <a:pPr marL="0" indent="0">
              <a:buNone/>
            </a:pPr>
            <a:r>
              <a:rPr lang="en-US" dirty="0" smtClean="0"/>
              <a:t>%%%%%%%%%%%%%%%%%%%%%%%%%%%%</a:t>
            </a:r>
            <a:endParaRPr lang="en-US" dirty="0"/>
          </a:p>
        </p:txBody>
      </p:sp>
      <p:sp>
        <p:nvSpPr>
          <p:cNvPr id="4" name="Slide Number Placeholder 3"/>
          <p:cNvSpPr>
            <a:spLocks noGrp="1"/>
          </p:cNvSpPr>
          <p:nvPr>
            <p:ph type="sldNum" sz="quarter" idx="12"/>
          </p:nvPr>
        </p:nvSpPr>
        <p:spPr/>
        <p:txBody>
          <a:bodyPr/>
          <a:lstStyle/>
          <a:p>
            <a:fld id="{40DE4E08-6C90-446D-89F5-3B3453EADC24}" type="slidenum">
              <a:rPr lang="en-US" smtClean="0"/>
              <a:t>5</a:t>
            </a:fld>
            <a:endParaRPr lang="en-US"/>
          </a:p>
        </p:txBody>
      </p:sp>
    </p:spTree>
    <p:extLst>
      <p:ext uri="{BB962C8B-B14F-4D97-AF65-F5344CB8AC3E}">
        <p14:creationId xmlns:p14="http://schemas.microsoft.com/office/powerpoint/2010/main" val="228758553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1883" y="0"/>
            <a:ext cx="10515600" cy="1325563"/>
          </a:xfrm>
        </p:spPr>
        <p:txBody>
          <a:bodyPr/>
          <a:lstStyle/>
          <a:p>
            <a:r>
              <a:rPr lang="en-US" altLang="zh-TW" dirty="0"/>
              <a:t>File content</a:t>
            </a:r>
            <a:endParaRPr lang="en-US" dirty="0"/>
          </a:p>
        </p:txBody>
      </p:sp>
      <p:sp>
        <p:nvSpPr>
          <p:cNvPr id="3" name="Content Placeholder 2"/>
          <p:cNvSpPr>
            <a:spLocks noGrp="1"/>
          </p:cNvSpPr>
          <p:nvPr>
            <p:ph idx="1"/>
          </p:nvPr>
        </p:nvSpPr>
        <p:spPr>
          <a:xfrm>
            <a:off x="601883" y="1825625"/>
            <a:ext cx="11030673" cy="4351338"/>
          </a:xfrm>
        </p:spPr>
        <p:txBody>
          <a:bodyPr/>
          <a:lstStyle/>
          <a:p>
            <a:pPr marL="0" indent="0">
              <a:buNone/>
            </a:pPr>
            <a:r>
              <a:rPr lang="en-US" dirty="0" smtClean="0"/>
              <a:t>For each problem, display the </a:t>
            </a:r>
            <a:r>
              <a:rPr lang="en-US" altLang="zh-TW" dirty="0"/>
              <a:t>problem </a:t>
            </a:r>
            <a:r>
              <a:rPr lang="en-US" dirty="0" smtClean="0"/>
              <a:t>number before showing the results.</a:t>
            </a:r>
          </a:p>
          <a:p>
            <a:pPr marL="0" indent="0">
              <a:buNone/>
            </a:pPr>
            <a:endParaRPr lang="en-US" dirty="0" smtClean="0"/>
          </a:p>
          <a:p>
            <a:pPr marL="0" indent="0">
              <a:buNone/>
            </a:pPr>
            <a:r>
              <a:rPr lang="en-US" dirty="0"/>
              <a:t>close all; clear; </a:t>
            </a:r>
            <a:r>
              <a:rPr lang="en-US" dirty="0" err="1"/>
              <a:t>clc</a:t>
            </a:r>
            <a:r>
              <a:rPr lang="en-US" dirty="0"/>
              <a:t>;		% close all windows</a:t>
            </a:r>
          </a:p>
          <a:p>
            <a:pPr marL="0" indent="0">
              <a:buNone/>
            </a:pPr>
            <a:r>
              <a:rPr lang="en-US" dirty="0"/>
              <a:t>                            </a:t>
            </a:r>
            <a:r>
              <a:rPr lang="en-US" dirty="0" smtClean="0"/>
              <a:t>		% </a:t>
            </a:r>
            <a:r>
              <a:rPr lang="en-US" dirty="0"/>
              <a:t>clear variables, and clear screen</a:t>
            </a:r>
          </a:p>
          <a:p>
            <a:pPr marL="0" indent="0">
              <a:buNone/>
            </a:pPr>
            <a:endParaRPr lang="en-US" dirty="0"/>
          </a:p>
          <a:p>
            <a:pPr marL="0" indent="0">
              <a:buNone/>
            </a:pPr>
            <a:r>
              <a:rPr lang="en-US" dirty="0" err="1" smtClean="0"/>
              <a:t>disp</a:t>
            </a:r>
            <a:r>
              <a:rPr lang="en-US" dirty="0" smtClean="0"/>
              <a:t>(‘Final Exam </a:t>
            </a:r>
            <a:r>
              <a:rPr lang="en-US" dirty="0"/>
              <a:t>Problem </a:t>
            </a:r>
            <a:r>
              <a:rPr lang="en-US" dirty="0" smtClean="0"/>
              <a:t>1.1</a:t>
            </a:r>
            <a:r>
              <a:rPr lang="en-US" dirty="0"/>
              <a:t>') 	% show </a:t>
            </a:r>
            <a:r>
              <a:rPr lang="en-US" dirty="0" smtClean="0"/>
              <a:t>Final Exam </a:t>
            </a:r>
            <a:r>
              <a:rPr lang="en-US" dirty="0"/>
              <a:t>Problem </a:t>
            </a:r>
            <a:r>
              <a:rPr lang="en-US" dirty="0" smtClean="0"/>
              <a:t>1.1</a:t>
            </a:r>
            <a:endParaRPr lang="en-US" dirty="0"/>
          </a:p>
        </p:txBody>
      </p:sp>
      <p:sp>
        <p:nvSpPr>
          <p:cNvPr id="4" name="Slide Number Placeholder 3"/>
          <p:cNvSpPr>
            <a:spLocks noGrp="1"/>
          </p:cNvSpPr>
          <p:nvPr>
            <p:ph type="sldNum" sz="quarter" idx="12"/>
          </p:nvPr>
        </p:nvSpPr>
        <p:spPr/>
        <p:txBody>
          <a:bodyPr/>
          <a:lstStyle/>
          <a:p>
            <a:fld id="{40DE4E08-6C90-446D-89F5-3B3453EADC24}" type="slidenum">
              <a:rPr lang="en-US" smtClean="0"/>
              <a:t>6</a:t>
            </a:fld>
            <a:endParaRPr lang="en-US"/>
          </a:p>
        </p:txBody>
      </p:sp>
    </p:spTree>
    <p:extLst>
      <p:ext uri="{BB962C8B-B14F-4D97-AF65-F5344CB8AC3E}">
        <p14:creationId xmlns:p14="http://schemas.microsoft.com/office/powerpoint/2010/main" val="238651424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276154" y="0"/>
            <a:ext cx="11989418" cy="1325563"/>
          </a:xfrm>
        </p:spPr>
        <p:txBody>
          <a:bodyPr>
            <a:normAutofit/>
          </a:bodyPr>
          <a:lstStyle/>
          <a:p>
            <a:r>
              <a:rPr lang="en-US" altLang="zh-TW" sz="2800" b="1" dirty="0" smtClean="0"/>
              <a:t>(40%) </a:t>
            </a:r>
            <a:r>
              <a:rPr lang="en-US" sz="2800" b="1" dirty="0" smtClean="0"/>
              <a:t>Problem 1.1. A simple interactive application</a:t>
            </a:r>
            <a:endParaRPr lang="zh-TW" altLang="en-US" sz="2800" b="1" dirty="0"/>
          </a:p>
        </p:txBody>
      </p:sp>
      <p:sp>
        <p:nvSpPr>
          <p:cNvPr id="3" name="內容版面配置區 2"/>
          <p:cNvSpPr>
            <a:spLocks noGrp="1"/>
          </p:cNvSpPr>
          <p:nvPr>
            <p:ph idx="1"/>
          </p:nvPr>
        </p:nvSpPr>
        <p:spPr>
          <a:xfrm>
            <a:off x="202582" y="1307938"/>
            <a:ext cx="11495432" cy="5266481"/>
          </a:xfrm>
        </p:spPr>
        <p:txBody>
          <a:bodyPr>
            <a:normAutofit fontScale="92500" lnSpcReduction="10000"/>
          </a:bodyPr>
          <a:lstStyle/>
          <a:p>
            <a:pPr marL="0" indent="0">
              <a:buNone/>
            </a:pPr>
            <a:r>
              <a:rPr lang="en-US" altLang="zh-TW" sz="3200" dirty="0"/>
              <a:t>Plot </a:t>
            </a:r>
            <a:r>
              <a:rPr lang="en-US" altLang="zh-TW" sz="3200" dirty="0">
                <a:latin typeface="Arial" panose="020B0604020202020204" pitchFamily="34" charset="0"/>
                <a:cs typeface="Arial" panose="020B0604020202020204" pitchFamily="34" charset="0"/>
              </a:rPr>
              <a:t>y(x) = [z1(x) </a:t>
            </a:r>
            <a:r>
              <a:rPr lang="en-US" altLang="zh-TW" sz="3200" dirty="0" smtClean="0">
                <a:latin typeface="Arial" panose="020B0604020202020204" pitchFamily="34" charset="0"/>
                <a:cs typeface="Arial" panose="020B0604020202020204" pitchFamily="34" charset="0"/>
              </a:rPr>
              <a:t>cos (z2(x</a:t>
            </a:r>
            <a:r>
              <a:rPr lang="en-US" altLang="zh-TW" sz="3200" dirty="0">
                <a:latin typeface="Arial" panose="020B0604020202020204" pitchFamily="34" charset="0"/>
                <a:cs typeface="Arial" panose="020B0604020202020204" pitchFamily="34" charset="0"/>
              </a:rPr>
              <a:t>)) ] / z2(x)</a:t>
            </a:r>
          </a:p>
          <a:p>
            <a:pPr marL="0" indent="0">
              <a:buNone/>
            </a:pPr>
            <a:r>
              <a:rPr lang="en-US" altLang="zh-TW" sz="3200" dirty="0">
                <a:latin typeface="Arial" panose="020B0604020202020204" pitchFamily="34" charset="0"/>
                <a:cs typeface="Arial" panose="020B0604020202020204" pitchFamily="34" charset="0"/>
              </a:rPr>
              <a:t>z1(x) = </a:t>
            </a:r>
            <a:r>
              <a:rPr lang="en-US" altLang="zh-TW" sz="3200" dirty="0" smtClean="0">
                <a:latin typeface="Arial" panose="020B0604020202020204" pitchFamily="34" charset="0"/>
                <a:cs typeface="Arial" panose="020B0604020202020204" pitchFamily="34" charset="0"/>
              </a:rPr>
              <a:t>cos </a:t>
            </a:r>
            <a:r>
              <a:rPr lang="en-US" altLang="zh-TW" sz="3200" dirty="0">
                <a:latin typeface="Arial" panose="020B0604020202020204" pitchFamily="34" charset="0"/>
                <a:cs typeface="Arial" panose="020B0604020202020204" pitchFamily="34" charset="0"/>
              </a:rPr>
              <a:t>(x)*e</a:t>
            </a:r>
            <a:r>
              <a:rPr lang="en-US" altLang="zh-TW" sz="3200" baseline="30000" dirty="0">
                <a:latin typeface="Arial" panose="020B0604020202020204" pitchFamily="34" charset="0"/>
                <a:cs typeface="Arial" panose="020B0604020202020204" pitchFamily="34" charset="0"/>
              </a:rPr>
              <a:t>-w sin(x)</a:t>
            </a:r>
            <a:r>
              <a:rPr lang="en-US" altLang="zh-TW" sz="3200" dirty="0">
                <a:latin typeface="Arial" panose="020B0604020202020204" pitchFamily="34" charset="0"/>
                <a:cs typeface="Arial" panose="020B0604020202020204" pitchFamily="34" charset="0"/>
              </a:rPr>
              <a:t> +  w </a:t>
            </a:r>
            <a:r>
              <a:rPr lang="en-US" altLang="zh-TW" sz="3200" dirty="0" smtClean="0">
                <a:latin typeface="Arial" panose="020B0604020202020204" pitchFamily="34" charset="0"/>
                <a:cs typeface="Arial" panose="020B0604020202020204" pitchFamily="34" charset="0"/>
              </a:rPr>
              <a:t>sin(x</a:t>
            </a:r>
            <a:r>
              <a:rPr lang="en-US" altLang="zh-TW" sz="3200" dirty="0">
                <a:latin typeface="Arial" panose="020B0604020202020204" pitchFamily="34" charset="0"/>
                <a:cs typeface="Arial" panose="020B0604020202020204" pitchFamily="34" charset="0"/>
              </a:rPr>
              <a:t>)</a:t>
            </a:r>
          </a:p>
          <a:p>
            <a:pPr marL="0" indent="0">
              <a:buNone/>
            </a:pPr>
            <a:r>
              <a:rPr lang="en-US" altLang="zh-TW" sz="3200" dirty="0">
                <a:latin typeface="Arial" panose="020B0604020202020204" pitchFamily="34" charset="0"/>
                <a:cs typeface="Arial" panose="020B0604020202020204" pitchFamily="34" charset="0"/>
              </a:rPr>
              <a:t>z2(x) =(x</a:t>
            </a:r>
            <a:r>
              <a:rPr lang="en-US" altLang="zh-TW" sz="3200" baseline="30000" dirty="0">
                <a:latin typeface="Arial" panose="020B0604020202020204" pitchFamily="34" charset="0"/>
                <a:cs typeface="Arial" panose="020B0604020202020204" pitchFamily="34" charset="0"/>
              </a:rPr>
              <a:t>2</a:t>
            </a:r>
            <a:r>
              <a:rPr lang="en-US" altLang="zh-TW" sz="3200" dirty="0">
                <a:latin typeface="Arial" panose="020B0604020202020204" pitchFamily="34" charset="0"/>
                <a:cs typeface="Arial" panose="020B0604020202020204" pitchFamily="34" charset="0"/>
              </a:rPr>
              <a:t> </a:t>
            </a:r>
            <a:r>
              <a:rPr lang="en-US" altLang="zh-TW" sz="3200" dirty="0" smtClean="0">
                <a:latin typeface="Arial" panose="020B0604020202020204" pitchFamily="34" charset="0"/>
                <a:cs typeface="Arial" panose="020B0604020202020204" pitchFamily="34" charset="0"/>
              </a:rPr>
              <a:t>- 4 w x </a:t>
            </a:r>
            <a:r>
              <a:rPr lang="en-US" altLang="zh-TW" sz="3200" dirty="0">
                <a:latin typeface="Arial" panose="020B0604020202020204" pitchFamily="34" charset="0"/>
                <a:cs typeface="Arial" panose="020B0604020202020204" pitchFamily="34" charset="0"/>
              </a:rPr>
              <a:t>– </a:t>
            </a:r>
            <a:r>
              <a:rPr lang="en-US" altLang="zh-TW" sz="3200" dirty="0" smtClean="0">
                <a:latin typeface="Arial" panose="020B0604020202020204" pitchFamily="34" charset="0"/>
                <a:cs typeface="Arial" panose="020B0604020202020204" pitchFamily="34" charset="0"/>
              </a:rPr>
              <a:t>5w</a:t>
            </a:r>
            <a:r>
              <a:rPr lang="en-US" altLang="zh-TW" sz="3200" baseline="30000" dirty="0" smtClean="0">
                <a:latin typeface="Arial" panose="020B0604020202020204" pitchFamily="34" charset="0"/>
                <a:cs typeface="Arial" panose="020B0604020202020204" pitchFamily="34" charset="0"/>
              </a:rPr>
              <a:t>2</a:t>
            </a:r>
            <a:r>
              <a:rPr lang="en-US" altLang="zh-TW" sz="3200" dirty="0" smtClean="0">
                <a:latin typeface="Arial" panose="020B0604020202020204" pitchFamily="34" charset="0"/>
                <a:cs typeface="Arial" panose="020B0604020202020204" pitchFamily="34" charset="0"/>
              </a:rPr>
              <a:t>)(|sin(2 u x</a:t>
            </a:r>
            <a:r>
              <a:rPr lang="en-US" altLang="zh-TW" sz="3200" dirty="0">
                <a:latin typeface="Arial" panose="020B0604020202020204" pitchFamily="34" charset="0"/>
                <a:cs typeface="Arial" panose="020B0604020202020204" pitchFamily="34" charset="0"/>
              </a:rPr>
              <a:t>)|+u)</a:t>
            </a:r>
          </a:p>
          <a:p>
            <a:pPr marL="0" indent="0">
              <a:buNone/>
            </a:pPr>
            <a:endParaRPr lang="en-US" altLang="zh-TW" dirty="0"/>
          </a:p>
          <a:p>
            <a:pPr marL="0" indent="0">
              <a:buNone/>
            </a:pPr>
            <a:r>
              <a:rPr lang="en-US" altLang="zh-TW" dirty="0"/>
              <a:t>The curve of y is divided into </a:t>
            </a:r>
            <a:r>
              <a:rPr lang="en-US" altLang="zh-TW" dirty="0" smtClean="0"/>
              <a:t>two or three segments </a:t>
            </a:r>
            <a:r>
              <a:rPr lang="en-US" altLang="zh-TW" dirty="0"/>
              <a:t>due to </a:t>
            </a:r>
            <a:r>
              <a:rPr lang="en-US" altLang="zh-TW" dirty="0" smtClean="0"/>
              <a:t>one or two </a:t>
            </a:r>
            <a:r>
              <a:rPr lang="en-US" altLang="zh-TW" dirty="0"/>
              <a:t>singular </a:t>
            </a:r>
            <a:r>
              <a:rPr lang="en-US" altLang="zh-TW" dirty="0" smtClean="0"/>
              <a:t>points.</a:t>
            </a:r>
            <a:endParaRPr lang="en-US" altLang="zh-TW" dirty="0"/>
          </a:p>
          <a:p>
            <a:pPr marL="0" indent="0">
              <a:buNone/>
            </a:pPr>
            <a:endParaRPr lang="en-US" dirty="0"/>
          </a:p>
          <a:p>
            <a:pPr marL="0" indent="0">
              <a:buNone/>
            </a:pPr>
            <a:r>
              <a:rPr lang="en-US" altLang="zh-TW" dirty="0" smtClean="0"/>
              <a:t>Initially u = 0.1 and w = 1.</a:t>
            </a:r>
            <a:endParaRPr lang="en-US" altLang="zh-TW" dirty="0"/>
          </a:p>
          <a:p>
            <a:pPr marL="0" indent="0">
              <a:buNone/>
            </a:pPr>
            <a:r>
              <a:rPr lang="en-US" altLang="zh-TW" dirty="0"/>
              <a:t>Display </a:t>
            </a:r>
            <a:r>
              <a:rPr lang="en-US" altLang="zh-TW" dirty="0" smtClean="0"/>
              <a:t>the segments </a:t>
            </a:r>
            <a:r>
              <a:rPr lang="en-US" altLang="zh-TW" dirty="0"/>
              <a:t>in different </a:t>
            </a:r>
            <a:r>
              <a:rPr lang="en-US" altLang="zh-TW" dirty="0" smtClean="0"/>
              <a:t>colors. </a:t>
            </a:r>
            <a:r>
              <a:rPr lang="en-US" altLang="zh-TW" dirty="0"/>
              <a:t>The line width of a </a:t>
            </a:r>
            <a:r>
              <a:rPr lang="en-US" altLang="zh-TW" dirty="0" smtClean="0"/>
              <a:t>segment </a:t>
            </a:r>
            <a:r>
              <a:rPr lang="en-US" altLang="zh-TW" dirty="0"/>
              <a:t>is 3.</a:t>
            </a:r>
          </a:p>
          <a:p>
            <a:pPr marL="0" indent="0">
              <a:buNone/>
            </a:pPr>
            <a:r>
              <a:rPr lang="en-US" altLang="zh-TW" dirty="0"/>
              <a:t>The range of x is [-10, 10]. Make sure that the segments are smooth.</a:t>
            </a:r>
          </a:p>
          <a:p>
            <a:pPr marL="0" indent="0">
              <a:buNone/>
            </a:pPr>
            <a:r>
              <a:rPr lang="en-US" altLang="zh-TW" dirty="0"/>
              <a:t>Set the limits  of the y axis to </a:t>
            </a:r>
            <a:r>
              <a:rPr lang="en-US" altLang="zh-TW" dirty="0" smtClean="0"/>
              <a:t>-1.5 </a:t>
            </a:r>
            <a:r>
              <a:rPr lang="en-US" altLang="zh-TW" dirty="0"/>
              <a:t>and </a:t>
            </a:r>
            <a:r>
              <a:rPr lang="en-US" altLang="zh-TW" dirty="0" smtClean="0"/>
              <a:t>1.5.</a:t>
            </a:r>
            <a:endParaRPr lang="en-US" altLang="zh-TW" dirty="0"/>
          </a:p>
          <a:p>
            <a:pPr marL="0" indent="0">
              <a:buNone/>
            </a:pPr>
            <a:endParaRPr lang="en-US" altLang="zh-TW" dirty="0"/>
          </a:p>
          <a:p>
            <a:pPr marL="0" indent="0">
              <a:buNone/>
            </a:pPr>
            <a:endParaRPr lang="en-US" altLang="zh-TW" dirty="0" smtClean="0"/>
          </a:p>
          <a:p>
            <a:pPr marL="0" indent="0">
              <a:buNone/>
            </a:pPr>
            <a:endParaRPr lang="en-US" altLang="zh-TW" dirty="0" smtClean="0"/>
          </a:p>
        </p:txBody>
      </p:sp>
      <p:sp>
        <p:nvSpPr>
          <p:cNvPr id="4" name="Slide Number Placeholder 3"/>
          <p:cNvSpPr>
            <a:spLocks noGrp="1"/>
          </p:cNvSpPr>
          <p:nvPr>
            <p:ph type="sldNum" sz="quarter" idx="12"/>
          </p:nvPr>
        </p:nvSpPr>
        <p:spPr/>
        <p:txBody>
          <a:bodyPr/>
          <a:lstStyle/>
          <a:p>
            <a:fld id="{40DE4E08-6C90-446D-89F5-3B3453EADC24}" type="slidenum">
              <a:rPr lang="en-US" smtClean="0"/>
              <a:t>7</a:t>
            </a:fld>
            <a:endParaRPr lang="en-US"/>
          </a:p>
        </p:txBody>
      </p:sp>
    </p:spTree>
    <p:extLst>
      <p:ext uri="{BB962C8B-B14F-4D97-AF65-F5344CB8AC3E}">
        <p14:creationId xmlns:p14="http://schemas.microsoft.com/office/powerpoint/2010/main" val="107310144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276154" y="0"/>
            <a:ext cx="11989418" cy="1325563"/>
          </a:xfrm>
        </p:spPr>
        <p:txBody>
          <a:bodyPr>
            <a:normAutofit/>
          </a:bodyPr>
          <a:lstStyle/>
          <a:p>
            <a:r>
              <a:rPr lang="en-US" altLang="zh-TW" sz="2800" b="1" dirty="0" smtClean="0"/>
              <a:t>(40%) </a:t>
            </a:r>
            <a:r>
              <a:rPr lang="en-US" sz="2800" b="1" dirty="0" smtClean="0"/>
              <a:t>Problem 1.1. A simple interactive application</a:t>
            </a:r>
            <a:endParaRPr lang="zh-TW" altLang="en-US" sz="2800" b="1" dirty="0"/>
          </a:p>
        </p:txBody>
      </p:sp>
      <p:sp>
        <p:nvSpPr>
          <p:cNvPr id="3" name="內容版面配置區 2"/>
          <p:cNvSpPr>
            <a:spLocks noGrp="1"/>
          </p:cNvSpPr>
          <p:nvPr>
            <p:ph idx="1"/>
          </p:nvPr>
        </p:nvSpPr>
        <p:spPr>
          <a:xfrm>
            <a:off x="202582" y="1307938"/>
            <a:ext cx="11495432" cy="5266481"/>
          </a:xfrm>
        </p:spPr>
        <p:txBody>
          <a:bodyPr>
            <a:normAutofit fontScale="92500" lnSpcReduction="20000"/>
          </a:bodyPr>
          <a:lstStyle/>
          <a:p>
            <a:pPr marL="0" indent="0">
              <a:buNone/>
            </a:pPr>
            <a:r>
              <a:rPr lang="en-US" altLang="zh-TW" dirty="0" smtClean="0"/>
              <a:t>Plot the segments on the same window. </a:t>
            </a:r>
          </a:p>
          <a:p>
            <a:pPr marL="0" indent="0">
              <a:buNone/>
            </a:pPr>
            <a:r>
              <a:rPr lang="en-US" altLang="zh-TW" dirty="0" smtClean="0"/>
              <a:t>Press ‘j’ </a:t>
            </a:r>
            <a:r>
              <a:rPr lang="en-US" altLang="zh-TW" dirty="0"/>
              <a:t>to decrease </a:t>
            </a:r>
            <a:r>
              <a:rPr lang="en-US" altLang="zh-TW" dirty="0" smtClean="0"/>
              <a:t>u </a:t>
            </a:r>
            <a:r>
              <a:rPr lang="en-US" altLang="zh-TW" dirty="0"/>
              <a:t>by </a:t>
            </a:r>
            <a:r>
              <a:rPr lang="en-US" altLang="zh-TW" dirty="0" smtClean="0"/>
              <a:t>0.025</a:t>
            </a:r>
            <a:r>
              <a:rPr lang="en-US" altLang="zh-TW" dirty="0"/>
              <a:t>. Clear the figure. Plot </a:t>
            </a:r>
            <a:r>
              <a:rPr lang="en-US" altLang="zh-TW" dirty="0" smtClean="0"/>
              <a:t>curve </a:t>
            </a:r>
            <a:r>
              <a:rPr lang="en-US" altLang="zh-TW" dirty="0"/>
              <a:t>y vs </a:t>
            </a:r>
            <a:r>
              <a:rPr lang="en-US" altLang="zh-TW" dirty="0" smtClean="0"/>
              <a:t>x. </a:t>
            </a:r>
          </a:p>
          <a:p>
            <a:pPr marL="0" indent="0">
              <a:buNone/>
            </a:pPr>
            <a:r>
              <a:rPr lang="en-US" altLang="zh-TW" dirty="0" smtClean="0"/>
              <a:t>The minimum value of u is 0.1.</a:t>
            </a:r>
            <a:endParaRPr lang="en-US" altLang="zh-TW" dirty="0"/>
          </a:p>
          <a:p>
            <a:pPr marL="0" indent="0">
              <a:buNone/>
            </a:pPr>
            <a:r>
              <a:rPr lang="en-US" altLang="zh-TW" dirty="0"/>
              <a:t>Press </a:t>
            </a:r>
            <a:r>
              <a:rPr lang="en-US" altLang="zh-TW" dirty="0" smtClean="0"/>
              <a:t>‘k’ </a:t>
            </a:r>
            <a:r>
              <a:rPr lang="en-US" altLang="zh-TW" dirty="0"/>
              <a:t>to increase </a:t>
            </a:r>
            <a:r>
              <a:rPr lang="en-US" altLang="zh-TW" dirty="0" smtClean="0"/>
              <a:t>u </a:t>
            </a:r>
            <a:r>
              <a:rPr lang="en-US" altLang="zh-TW" dirty="0"/>
              <a:t>by </a:t>
            </a:r>
            <a:r>
              <a:rPr lang="en-US" altLang="zh-TW" dirty="0" smtClean="0"/>
              <a:t>0.025</a:t>
            </a:r>
            <a:r>
              <a:rPr lang="en-US" altLang="zh-TW" dirty="0"/>
              <a:t>. Clear the figure. Plot </a:t>
            </a:r>
            <a:r>
              <a:rPr lang="en-US" altLang="zh-TW" dirty="0" smtClean="0"/>
              <a:t>curve </a:t>
            </a:r>
            <a:r>
              <a:rPr lang="en-US" altLang="zh-TW" dirty="0"/>
              <a:t>y vs </a:t>
            </a:r>
            <a:r>
              <a:rPr lang="en-US" altLang="zh-TW" dirty="0" smtClean="0"/>
              <a:t>x.</a:t>
            </a:r>
            <a:endParaRPr lang="en-US" altLang="zh-TW" dirty="0"/>
          </a:p>
          <a:p>
            <a:pPr marL="0" indent="0">
              <a:buNone/>
            </a:pPr>
            <a:endParaRPr lang="en-US" altLang="zh-TW" dirty="0" smtClean="0"/>
          </a:p>
          <a:p>
            <a:pPr marL="0" indent="0">
              <a:buNone/>
            </a:pPr>
            <a:r>
              <a:rPr lang="en-US" altLang="zh-TW" dirty="0" smtClean="0"/>
              <a:t>Press ‘n’ to decrease w by 0.05. Clear the figure. Plot curve y vs x. </a:t>
            </a:r>
          </a:p>
          <a:p>
            <a:pPr marL="0" indent="0">
              <a:buNone/>
            </a:pPr>
            <a:r>
              <a:rPr lang="en-US" altLang="zh-TW" dirty="0" smtClean="0"/>
              <a:t>The </a:t>
            </a:r>
            <a:r>
              <a:rPr lang="en-US" altLang="zh-TW" dirty="0"/>
              <a:t>minimum value of </a:t>
            </a:r>
            <a:r>
              <a:rPr lang="en-US" altLang="zh-TW" dirty="0" smtClean="0"/>
              <a:t>w </a:t>
            </a:r>
            <a:r>
              <a:rPr lang="en-US" altLang="zh-TW" dirty="0"/>
              <a:t>is </a:t>
            </a:r>
            <a:r>
              <a:rPr lang="en-US" altLang="zh-TW" dirty="0" smtClean="0"/>
              <a:t>0.</a:t>
            </a:r>
          </a:p>
          <a:p>
            <a:pPr marL="0" indent="0">
              <a:buNone/>
            </a:pPr>
            <a:r>
              <a:rPr lang="en-US" altLang="zh-TW" dirty="0" smtClean="0"/>
              <a:t>Press ‘m’ to increase w by 0.05. </a:t>
            </a:r>
            <a:r>
              <a:rPr lang="en-US" altLang="zh-TW" dirty="0"/>
              <a:t>Clear the figure. Plot </a:t>
            </a:r>
            <a:r>
              <a:rPr lang="en-US" altLang="zh-TW" dirty="0" smtClean="0"/>
              <a:t>curve </a:t>
            </a:r>
            <a:r>
              <a:rPr lang="en-US" altLang="zh-TW" dirty="0"/>
              <a:t>y vs </a:t>
            </a:r>
            <a:r>
              <a:rPr lang="en-US" altLang="zh-TW" dirty="0" smtClean="0"/>
              <a:t>x.</a:t>
            </a:r>
          </a:p>
          <a:p>
            <a:pPr marL="0" indent="0">
              <a:buNone/>
            </a:pPr>
            <a:endParaRPr lang="en-US" altLang="zh-TW" dirty="0" smtClean="0"/>
          </a:p>
          <a:p>
            <a:pPr marL="0" indent="0">
              <a:buNone/>
            </a:pPr>
            <a:r>
              <a:rPr lang="en-US" altLang="zh-TW" dirty="0" smtClean="0"/>
              <a:t>Show u and w as the title of the figure. Display each of them with at least 4 digits and decimal places.</a:t>
            </a:r>
          </a:p>
          <a:p>
            <a:pPr marL="0" indent="0">
              <a:buNone/>
            </a:pPr>
            <a:r>
              <a:rPr lang="en-US" altLang="zh-TW" dirty="0" smtClean="0"/>
              <a:t>Press ‘q’ to show the student ID on the console window, close figure window(s), and then quit the program.</a:t>
            </a:r>
          </a:p>
          <a:p>
            <a:pPr marL="0" indent="0">
              <a:buNone/>
            </a:pPr>
            <a:endParaRPr lang="en-US" altLang="zh-TW" dirty="0"/>
          </a:p>
          <a:p>
            <a:pPr marL="0" indent="0">
              <a:buNone/>
            </a:pPr>
            <a:endParaRPr lang="en-US" altLang="zh-TW" dirty="0"/>
          </a:p>
          <a:p>
            <a:pPr marL="0" indent="0">
              <a:buNone/>
            </a:pPr>
            <a:endParaRPr lang="en-US" altLang="zh-TW" dirty="0" smtClean="0"/>
          </a:p>
          <a:p>
            <a:pPr marL="0" indent="0">
              <a:buNone/>
            </a:pPr>
            <a:endParaRPr lang="en-US" altLang="zh-TW" dirty="0" smtClean="0"/>
          </a:p>
        </p:txBody>
      </p:sp>
      <p:sp>
        <p:nvSpPr>
          <p:cNvPr id="4" name="Slide Number Placeholder 3"/>
          <p:cNvSpPr>
            <a:spLocks noGrp="1"/>
          </p:cNvSpPr>
          <p:nvPr>
            <p:ph type="sldNum" sz="quarter" idx="12"/>
          </p:nvPr>
        </p:nvSpPr>
        <p:spPr/>
        <p:txBody>
          <a:bodyPr/>
          <a:lstStyle/>
          <a:p>
            <a:fld id="{40DE4E08-6C90-446D-89F5-3B3453EADC24}" type="slidenum">
              <a:rPr lang="en-US" smtClean="0"/>
              <a:t>8</a:t>
            </a:fld>
            <a:endParaRPr lang="en-US"/>
          </a:p>
        </p:txBody>
      </p:sp>
    </p:spTree>
    <p:extLst>
      <p:ext uri="{BB962C8B-B14F-4D97-AF65-F5344CB8AC3E}">
        <p14:creationId xmlns:p14="http://schemas.microsoft.com/office/powerpoint/2010/main" val="300415357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546428" y="1049221"/>
            <a:ext cx="4076699" cy="4154984"/>
          </a:xfrm>
          <a:prstGeom prst="rect">
            <a:avLst/>
          </a:prstGeom>
          <a:noFill/>
        </p:spPr>
        <p:txBody>
          <a:bodyPr wrap="square" rtlCol="0">
            <a:spAutoFit/>
          </a:bodyPr>
          <a:lstStyle/>
          <a:p>
            <a:r>
              <a:rPr lang="en-US" sz="2400" dirty="0" smtClean="0"/>
              <a:t>Play to see the demo.</a:t>
            </a:r>
          </a:p>
          <a:p>
            <a:endParaRPr lang="en-US" sz="2400" dirty="0"/>
          </a:p>
          <a:p>
            <a:r>
              <a:rPr lang="en-US" altLang="zh-TW" sz="2400" dirty="0"/>
              <a:t>Press ‘j’ to decrease </a:t>
            </a:r>
            <a:r>
              <a:rPr lang="en-US" altLang="zh-TW" sz="2400" dirty="0" smtClean="0"/>
              <a:t>u </a:t>
            </a:r>
            <a:r>
              <a:rPr lang="en-US" altLang="zh-TW" sz="2400" dirty="0"/>
              <a:t>by 0.025. </a:t>
            </a:r>
          </a:p>
          <a:p>
            <a:r>
              <a:rPr lang="en-US" altLang="zh-TW" sz="2400" dirty="0"/>
              <a:t>Press ‘k’ to increase </a:t>
            </a:r>
            <a:r>
              <a:rPr lang="en-US" altLang="zh-TW" sz="2400" dirty="0" smtClean="0"/>
              <a:t>u </a:t>
            </a:r>
            <a:r>
              <a:rPr lang="en-US" altLang="zh-TW" sz="2400" dirty="0"/>
              <a:t>by 0.025</a:t>
            </a:r>
            <a:r>
              <a:rPr lang="en-US" altLang="zh-TW" sz="2400" dirty="0" smtClean="0"/>
              <a:t>.</a:t>
            </a:r>
          </a:p>
          <a:p>
            <a:r>
              <a:rPr lang="en-US" altLang="zh-TW" sz="2400" dirty="0"/>
              <a:t>The minimum value of u is 0.1.</a:t>
            </a:r>
          </a:p>
          <a:p>
            <a:endParaRPr lang="en-US" altLang="zh-TW" sz="2400" dirty="0"/>
          </a:p>
          <a:p>
            <a:r>
              <a:rPr lang="en-US" altLang="zh-TW" sz="2400" dirty="0"/>
              <a:t>Press ‘n’ to decrease w by 0.05. </a:t>
            </a:r>
            <a:r>
              <a:rPr lang="en-US" altLang="zh-TW" sz="2400" dirty="0" smtClean="0"/>
              <a:t>Press </a:t>
            </a:r>
            <a:r>
              <a:rPr lang="en-US" altLang="zh-TW" sz="2400" dirty="0"/>
              <a:t>‘m’ to increase w by 0.05</a:t>
            </a:r>
            <a:r>
              <a:rPr lang="en-US" altLang="zh-TW" sz="2400" dirty="0" smtClean="0"/>
              <a:t>.</a:t>
            </a:r>
          </a:p>
          <a:p>
            <a:r>
              <a:rPr lang="en-US" altLang="zh-TW" sz="2400" dirty="0"/>
              <a:t>The minimum value of </a:t>
            </a:r>
            <a:r>
              <a:rPr lang="en-US" altLang="zh-TW" sz="2400" dirty="0" smtClean="0"/>
              <a:t>w </a:t>
            </a:r>
            <a:r>
              <a:rPr lang="en-US" altLang="zh-TW" sz="2400" dirty="0"/>
              <a:t>is </a:t>
            </a:r>
            <a:r>
              <a:rPr lang="en-US" altLang="zh-TW" sz="2400" dirty="0" smtClean="0"/>
              <a:t>0.</a:t>
            </a:r>
            <a:endParaRPr lang="en-US" altLang="zh-TW" sz="2400" dirty="0"/>
          </a:p>
          <a:p>
            <a:endParaRPr lang="en-US" altLang="zh-TW" sz="2400" dirty="0" smtClean="0"/>
          </a:p>
          <a:p>
            <a:r>
              <a:rPr lang="en-US" altLang="zh-TW" sz="2400" dirty="0" smtClean="0"/>
              <a:t> </a:t>
            </a:r>
            <a:endParaRPr lang="en-US" sz="2400" dirty="0"/>
          </a:p>
        </p:txBody>
      </p:sp>
      <p:sp>
        <p:nvSpPr>
          <p:cNvPr id="2" name="Slide Number Placeholder 1"/>
          <p:cNvSpPr>
            <a:spLocks noGrp="1"/>
          </p:cNvSpPr>
          <p:nvPr>
            <p:ph type="sldNum" sz="quarter" idx="12"/>
          </p:nvPr>
        </p:nvSpPr>
        <p:spPr/>
        <p:txBody>
          <a:bodyPr/>
          <a:lstStyle/>
          <a:p>
            <a:fld id="{40DE4E08-6C90-446D-89F5-3B3453EADC24}" type="slidenum">
              <a:rPr lang="en-US" smtClean="0"/>
              <a:t>9</a:t>
            </a:fld>
            <a:endParaRPr lang="en-US"/>
          </a:p>
        </p:txBody>
      </p:sp>
      <p:pic>
        <p:nvPicPr>
          <p:cNvPr id="3" name="curves">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7659" t="12846" r="6432" b="5335"/>
          <a:stretch/>
        </p:blipFill>
        <p:spPr>
          <a:xfrm>
            <a:off x="346354" y="674526"/>
            <a:ext cx="7018723" cy="5681824"/>
          </a:xfrm>
          <a:prstGeom prst="rect">
            <a:avLst/>
          </a:prstGeom>
        </p:spPr>
      </p:pic>
    </p:spTree>
    <p:extLst>
      <p:ext uri="{BB962C8B-B14F-4D97-AF65-F5344CB8AC3E}">
        <p14:creationId xmlns:p14="http://schemas.microsoft.com/office/powerpoint/2010/main" val="201817496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7505</TotalTime>
  <Words>1763</Words>
  <Application>Microsoft Office PowerPoint</Application>
  <PresentationFormat>Widescreen</PresentationFormat>
  <Paragraphs>208</Paragraphs>
  <Slides>21</Slides>
  <Notes>0</Notes>
  <HiddenSlides>0</HiddenSlides>
  <MMClips>6</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新細明體</vt:lpstr>
      <vt:lpstr>Arial</vt:lpstr>
      <vt:lpstr>Calibri</vt:lpstr>
      <vt:lpstr>Calibri Light</vt:lpstr>
      <vt:lpstr>Symbol</vt:lpstr>
      <vt:lpstr>Office Theme</vt:lpstr>
      <vt:lpstr>MATLAB Programming 2021 Spring</vt:lpstr>
      <vt:lpstr>Content</vt:lpstr>
      <vt:lpstr>About demo video and demo programs.</vt:lpstr>
      <vt:lpstr>Program file name format</vt:lpstr>
      <vt:lpstr>File content header</vt:lpstr>
      <vt:lpstr>File content</vt:lpstr>
      <vt:lpstr>(40%) Problem 1.1. A simple interactive application</vt:lpstr>
      <vt:lpstr>(40%) Problem 1.1. A simple interactive application</vt:lpstr>
      <vt:lpstr>PowerPoint Presentation</vt:lpstr>
      <vt:lpstr>(40%) Problem 1.1. Marking Scheme</vt:lpstr>
      <vt:lpstr>Problem 1.2</vt:lpstr>
      <vt:lpstr>(60%) Problem 1.2. An interactive system</vt:lpstr>
      <vt:lpstr>PowerPoint Presentation</vt:lpstr>
      <vt:lpstr>PowerPoint Presentation</vt:lpstr>
      <vt:lpstr>Problem 1.2. Note. You must implement the following tasks.</vt:lpstr>
      <vt:lpstr>Problem 1.2. Option 1: Curve drawing</vt:lpstr>
      <vt:lpstr>Problem 1.2. Option 2. Tracing a point in a Polar plot</vt:lpstr>
      <vt:lpstr>       Problem 1.2. Option 3. Curve morphing </vt:lpstr>
      <vt:lpstr>Problem 1.2. Option 4. Spotlight Animation</vt:lpstr>
      <vt:lpstr>(60%) Problem 1.2. Marking Scheme</vt:lpstr>
      <vt:lpstr>End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MATLAB</dc:title>
  <dc:creator>Windows User</dc:creator>
  <cp:lastModifiedBy>Windows User</cp:lastModifiedBy>
  <cp:revision>782</cp:revision>
  <dcterms:created xsi:type="dcterms:W3CDTF">2019-02-26T08:18:36Z</dcterms:created>
  <dcterms:modified xsi:type="dcterms:W3CDTF">2021-05-12T03:57:05Z</dcterms:modified>
</cp:coreProperties>
</file>